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9"/>
  </p:notesMasterIdLst>
  <p:sldIdLst>
    <p:sldId id="256" r:id="rId2"/>
    <p:sldId id="257" r:id="rId3"/>
    <p:sldId id="281" r:id="rId4"/>
    <p:sldId id="258" r:id="rId5"/>
    <p:sldId id="279" r:id="rId6"/>
    <p:sldId id="270" r:id="rId7"/>
    <p:sldId id="290" r:id="rId8"/>
    <p:sldId id="267" r:id="rId9"/>
    <p:sldId id="289" r:id="rId10"/>
    <p:sldId id="260" r:id="rId11"/>
    <p:sldId id="266" r:id="rId12"/>
    <p:sldId id="271" r:id="rId13"/>
    <p:sldId id="272" r:id="rId14"/>
    <p:sldId id="280" r:id="rId15"/>
    <p:sldId id="273" r:id="rId16"/>
    <p:sldId id="259" r:id="rId17"/>
    <p:sldId id="261" r:id="rId18"/>
    <p:sldId id="286" r:id="rId19"/>
    <p:sldId id="262" r:id="rId20"/>
    <p:sldId id="291" r:id="rId21"/>
    <p:sldId id="268" r:id="rId22"/>
    <p:sldId id="292" r:id="rId23"/>
    <p:sldId id="287" r:id="rId24"/>
    <p:sldId id="277" r:id="rId25"/>
    <p:sldId id="285" r:id="rId26"/>
    <p:sldId id="274" r:id="rId27"/>
    <p:sldId id="293" r:id="rId28"/>
    <p:sldId id="269" r:id="rId29"/>
    <p:sldId id="295" r:id="rId30"/>
    <p:sldId id="284" r:id="rId31"/>
    <p:sldId id="275" r:id="rId32"/>
    <p:sldId id="283" r:id="rId33"/>
    <p:sldId id="276" r:id="rId34"/>
    <p:sldId id="263" r:id="rId35"/>
    <p:sldId id="278" r:id="rId36"/>
    <p:sldId id="265" r:id="rId37"/>
    <p:sldId id="28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4" autoAdjust="0"/>
    <p:restoredTop sz="90092"/>
  </p:normalViewPr>
  <p:slideViewPr>
    <p:cSldViewPr snapToGrid="0">
      <p:cViewPr>
        <p:scale>
          <a:sx n="110" d="100"/>
          <a:sy n="110" d="100"/>
        </p:scale>
        <p:origin x="512" y="-192"/>
      </p:cViewPr>
      <p:guideLst>
        <p:guide orient="horz" pos="2160"/>
        <p:guide pos="3840"/>
      </p:guideLst>
    </p:cSldViewPr>
  </p:slideViewPr>
  <p:notesTextViewPr>
    <p:cViewPr>
      <p:scale>
        <a:sx n="1" d="1"/>
        <a:sy n="1" d="1"/>
      </p:scale>
      <p:origin x="0" y="0"/>
    </p:cViewPr>
  </p:notesTextViewPr>
  <p:notesViewPr>
    <p:cSldViewPr snapToGrid="0">
      <p:cViewPr>
        <p:scale>
          <a:sx n="108" d="100"/>
          <a:sy n="108" d="100"/>
        </p:scale>
        <p:origin x="3448" y="-4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D819AF-665A-E046-9A83-5C7E124866C0}" type="datetimeFigureOut">
              <a:rPr lang="en-US" smtClean="0"/>
              <a:t>9/6/19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AFCD23-7734-A949-8BB3-0D8069F15A96}" type="slidenum">
              <a:rPr lang="en-US" smtClean="0"/>
              <a:t>‹#›</a:t>
            </a:fld>
            <a:endParaRPr lang="en-US"/>
          </a:p>
        </p:txBody>
      </p:sp>
    </p:spTree>
    <p:extLst>
      <p:ext uri="{BB962C8B-B14F-4D97-AF65-F5344CB8AC3E}">
        <p14:creationId xmlns:p14="http://schemas.microsoft.com/office/powerpoint/2010/main" val="1799151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a:t>
            </a:r>
            <a:r>
              <a:rPr lang="en-US" dirty="0" err="1"/>
              <a:t>Mingrui</a:t>
            </a:r>
            <a:r>
              <a:rPr lang="en-US" dirty="0"/>
              <a:t> Zhang and my independent research project is  shallow water flow field inference using convolutional networks with particle images. My supervisor is Matthew Piggott and James Percival.</a:t>
            </a:r>
          </a:p>
        </p:txBody>
      </p:sp>
      <p:sp>
        <p:nvSpPr>
          <p:cNvPr id="4" name="Slide Number Placeholder 3"/>
          <p:cNvSpPr>
            <a:spLocks noGrp="1"/>
          </p:cNvSpPr>
          <p:nvPr>
            <p:ph type="sldNum" sz="quarter" idx="5"/>
          </p:nvPr>
        </p:nvSpPr>
        <p:spPr/>
        <p:txBody>
          <a:bodyPr/>
          <a:lstStyle/>
          <a:p>
            <a:fld id="{0BAFCD23-7734-A949-8BB3-0D8069F15A96}" type="slidenum">
              <a:rPr lang="en-US" smtClean="0"/>
              <a:t>1</a:t>
            </a:fld>
            <a:endParaRPr lang="en-US"/>
          </a:p>
        </p:txBody>
      </p:sp>
    </p:spTree>
    <p:extLst>
      <p:ext uri="{BB962C8B-B14F-4D97-AF65-F5344CB8AC3E}">
        <p14:creationId xmlns:p14="http://schemas.microsoft.com/office/powerpoint/2010/main" val="3973288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simulate the real particle images well. We choose three key parameters for generating our synthetic dataset. They are particle density, particle diameter and Reynold number. The graph in the left shows the parameter space. Each dot in the space represent a whole simulation with specific parameters. The Reynold number range from 1150 to 4600. And notably, the normal particle density of a particle image for PIV use is 0.07 particle per pixel. In order to simulate the sparse condition, we choose the density range from 0.007 to 0.07. The lowest density is one</a:t>
            </a:r>
            <a:r>
              <a:rPr lang="zh-CN" altLang="en-US" dirty="0"/>
              <a:t> </a:t>
            </a:r>
            <a:r>
              <a:rPr lang="en-US" altLang="zh-CN" dirty="0"/>
              <a:t>tenth </a:t>
            </a:r>
            <a:r>
              <a:rPr lang="en-US" dirty="0"/>
              <a:t>of the normal condition.</a:t>
            </a:r>
          </a:p>
        </p:txBody>
      </p:sp>
      <p:sp>
        <p:nvSpPr>
          <p:cNvPr id="4" name="Slide Number Placeholder 3"/>
          <p:cNvSpPr>
            <a:spLocks noGrp="1"/>
          </p:cNvSpPr>
          <p:nvPr>
            <p:ph type="sldNum" sz="quarter" idx="5"/>
          </p:nvPr>
        </p:nvSpPr>
        <p:spPr/>
        <p:txBody>
          <a:bodyPr/>
          <a:lstStyle/>
          <a:p>
            <a:fld id="{0BAFCD23-7734-A949-8BB3-0D8069F15A96}" type="slidenum">
              <a:rPr lang="en-US" smtClean="0"/>
              <a:t>10</a:t>
            </a:fld>
            <a:endParaRPr lang="en-US"/>
          </a:p>
        </p:txBody>
      </p:sp>
    </p:spTree>
    <p:extLst>
      <p:ext uri="{BB962C8B-B14F-4D97-AF65-F5344CB8AC3E}">
        <p14:creationId xmlns:p14="http://schemas.microsoft.com/office/powerpoint/2010/main" val="3466825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graph shows the data processing procedure in this project. There are totally 4 kinds of different data in this project, </a:t>
            </a:r>
            <a:r>
              <a:rPr lang="en-US" dirty="0" err="1"/>
              <a:t>vtu</a:t>
            </a:r>
            <a:r>
              <a:rPr lang="en-US" dirty="0"/>
              <a:t> files of CFD results, </a:t>
            </a:r>
            <a:r>
              <a:rPr lang="en-US" dirty="0" err="1"/>
              <a:t>vtk</a:t>
            </a:r>
            <a:r>
              <a:rPr lang="en-US" dirty="0"/>
              <a:t> files of particle images, txt files of </a:t>
            </a:r>
            <a:r>
              <a:rPr lang="en-US" dirty="0" err="1"/>
              <a:t>PIVlab</a:t>
            </a:r>
            <a:r>
              <a:rPr lang="en-US" dirty="0"/>
              <a:t> results for benchmark and particle images from real lab experiments. All these data will be processed by a data processing tool and finally become labeled training data or test data.</a:t>
            </a:r>
          </a:p>
        </p:txBody>
      </p:sp>
      <p:sp>
        <p:nvSpPr>
          <p:cNvPr id="4" name="Slide Number Placeholder 3"/>
          <p:cNvSpPr>
            <a:spLocks noGrp="1"/>
          </p:cNvSpPr>
          <p:nvPr>
            <p:ph type="sldNum" sz="quarter" idx="5"/>
          </p:nvPr>
        </p:nvSpPr>
        <p:spPr/>
        <p:txBody>
          <a:bodyPr/>
          <a:lstStyle/>
          <a:p>
            <a:fld id="{0BAFCD23-7734-A949-8BB3-0D8069F15A96}" type="slidenum">
              <a:rPr lang="en-US" smtClean="0"/>
              <a:t>11</a:t>
            </a:fld>
            <a:endParaRPr lang="en-US"/>
          </a:p>
        </p:txBody>
      </p:sp>
    </p:spTree>
    <p:extLst>
      <p:ext uri="{BB962C8B-B14F-4D97-AF65-F5344CB8AC3E}">
        <p14:creationId xmlns:p14="http://schemas.microsoft.com/office/powerpoint/2010/main" val="1487077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how to process the CFD </a:t>
            </a:r>
            <a:r>
              <a:rPr lang="en-US" dirty="0" err="1"/>
              <a:t>vtu</a:t>
            </a:r>
            <a:r>
              <a:rPr lang="en-US" dirty="0"/>
              <a:t> files to labels. Because we expect a dense velocity inference, but the </a:t>
            </a:r>
            <a:r>
              <a:rPr lang="en-US" dirty="0" err="1"/>
              <a:t>vtu</a:t>
            </a:r>
            <a:r>
              <a:rPr lang="en-US" dirty="0"/>
              <a:t> files only contain the velocity values at the grid points. So the problem here is how to fill the empty pixels in the image. Here we use the interpolation method, bi-cubic interpolation. By using interpolation, we can get a dense velocity field array.</a:t>
            </a:r>
          </a:p>
        </p:txBody>
      </p:sp>
      <p:sp>
        <p:nvSpPr>
          <p:cNvPr id="4" name="Slide Number Placeholder 3"/>
          <p:cNvSpPr>
            <a:spLocks noGrp="1"/>
          </p:cNvSpPr>
          <p:nvPr>
            <p:ph type="sldNum" sz="quarter" idx="5"/>
          </p:nvPr>
        </p:nvSpPr>
        <p:spPr/>
        <p:txBody>
          <a:bodyPr/>
          <a:lstStyle/>
          <a:p>
            <a:fld id="{0BAFCD23-7734-A949-8BB3-0D8069F15A96}" type="slidenum">
              <a:rPr lang="en-US" smtClean="0"/>
              <a:t>12</a:t>
            </a:fld>
            <a:endParaRPr lang="en-US"/>
          </a:p>
        </p:txBody>
      </p:sp>
    </p:spTree>
    <p:extLst>
      <p:ext uri="{BB962C8B-B14F-4D97-AF65-F5344CB8AC3E}">
        <p14:creationId xmlns:p14="http://schemas.microsoft.com/office/powerpoint/2010/main" val="2642741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labels, we also need to generate particle images. To model the real particle, we regard the particle as a 2 dimension Gaussian distribution. The definition of the particle gray value is shown here, where the </a:t>
            </a:r>
            <a:r>
              <a:rPr lang="en-US" dirty="0" err="1"/>
              <a:t>dp</a:t>
            </a:r>
            <a:r>
              <a:rPr lang="en-US" dirty="0"/>
              <a:t> represents the diameter of the particle. </a:t>
            </a:r>
          </a:p>
        </p:txBody>
      </p:sp>
      <p:sp>
        <p:nvSpPr>
          <p:cNvPr id="4" name="Slide Number Placeholder 3"/>
          <p:cNvSpPr>
            <a:spLocks noGrp="1"/>
          </p:cNvSpPr>
          <p:nvPr>
            <p:ph type="sldNum" sz="quarter" idx="5"/>
          </p:nvPr>
        </p:nvSpPr>
        <p:spPr/>
        <p:txBody>
          <a:bodyPr/>
          <a:lstStyle/>
          <a:p>
            <a:fld id="{0BAFCD23-7734-A949-8BB3-0D8069F15A96}" type="slidenum">
              <a:rPr lang="en-US" smtClean="0"/>
              <a:t>13</a:t>
            </a:fld>
            <a:endParaRPr lang="en-US"/>
          </a:p>
        </p:txBody>
      </p:sp>
    </p:spTree>
    <p:extLst>
      <p:ext uri="{BB962C8B-B14F-4D97-AF65-F5344CB8AC3E}">
        <p14:creationId xmlns:p14="http://schemas.microsoft.com/office/powerpoint/2010/main" val="3859259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two example of particle images with high and low quality. </a:t>
            </a:r>
          </a:p>
        </p:txBody>
      </p:sp>
      <p:sp>
        <p:nvSpPr>
          <p:cNvPr id="4" name="Slide Number Placeholder 3"/>
          <p:cNvSpPr>
            <a:spLocks noGrp="1"/>
          </p:cNvSpPr>
          <p:nvPr>
            <p:ph type="sldNum" sz="quarter" idx="5"/>
          </p:nvPr>
        </p:nvSpPr>
        <p:spPr/>
        <p:txBody>
          <a:bodyPr/>
          <a:lstStyle/>
          <a:p>
            <a:fld id="{0BAFCD23-7734-A949-8BB3-0D8069F15A96}" type="slidenum">
              <a:rPr lang="en-US" smtClean="0"/>
              <a:t>14</a:t>
            </a:fld>
            <a:endParaRPr lang="en-US"/>
          </a:p>
        </p:txBody>
      </p:sp>
    </p:spTree>
    <p:extLst>
      <p:ext uri="{BB962C8B-B14F-4D97-AF65-F5344CB8AC3E}">
        <p14:creationId xmlns:p14="http://schemas.microsoft.com/office/powerpoint/2010/main" val="354764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got the expected dataset, we did some pre analysis for both training and test data. It is known one pre assumption of deep learning theory is that the training data and test data should comes from similar distribution. It could be observed that the distributions of training data and test data are similar. And they can be regarded as different samples from the same distribution. As for the lab data, although there are some large value noises. After data is filtered by a low pass filter, the remaining distribution is quite similar to the training data.</a:t>
            </a:r>
          </a:p>
        </p:txBody>
      </p:sp>
      <p:sp>
        <p:nvSpPr>
          <p:cNvPr id="4" name="Slide Number Placeholder 3"/>
          <p:cNvSpPr>
            <a:spLocks noGrp="1"/>
          </p:cNvSpPr>
          <p:nvPr>
            <p:ph type="sldNum" sz="quarter" idx="5"/>
          </p:nvPr>
        </p:nvSpPr>
        <p:spPr/>
        <p:txBody>
          <a:bodyPr/>
          <a:lstStyle/>
          <a:p>
            <a:fld id="{0BAFCD23-7734-A949-8BB3-0D8069F15A96}" type="slidenum">
              <a:rPr lang="en-US" smtClean="0"/>
              <a:t>15</a:t>
            </a:fld>
            <a:endParaRPr lang="en-US"/>
          </a:p>
        </p:txBody>
      </p:sp>
    </p:spTree>
    <p:extLst>
      <p:ext uri="{BB962C8B-B14F-4D97-AF65-F5344CB8AC3E}">
        <p14:creationId xmlns:p14="http://schemas.microsoft.com/office/powerpoint/2010/main" val="156116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learning and neural network techniques have been widely used in computer vison area. One of the classic problems is optical flow, optical flow could be defined as the velocity of illumination pattern. There are some </a:t>
            </a:r>
            <a:r>
              <a:rPr lang="en-US" dirty="0" err="1"/>
              <a:t>similiarities</a:t>
            </a:r>
            <a:r>
              <a:rPr lang="en-US" dirty="0"/>
              <a:t> between optical flow and fluid flow. They all calculate velocity using image pair. Although the optical flow problems focus on rigid bodies, the particles </a:t>
            </a:r>
            <a:r>
              <a:rPr lang="en-GB" sz="1200" dirty="0"/>
              <a:t>in fluid flow “Dense rigid bodies”.</a:t>
            </a:r>
            <a:endParaRPr lang="en-US" dirty="0"/>
          </a:p>
        </p:txBody>
      </p:sp>
      <p:sp>
        <p:nvSpPr>
          <p:cNvPr id="4" name="Slide Number Placeholder 3"/>
          <p:cNvSpPr>
            <a:spLocks noGrp="1"/>
          </p:cNvSpPr>
          <p:nvPr>
            <p:ph type="sldNum" sz="quarter" idx="5"/>
          </p:nvPr>
        </p:nvSpPr>
        <p:spPr/>
        <p:txBody>
          <a:bodyPr/>
          <a:lstStyle/>
          <a:p>
            <a:fld id="{0BAFCD23-7734-A949-8BB3-0D8069F15A96}" type="slidenum">
              <a:rPr lang="en-US" smtClean="0"/>
              <a:t>16</a:t>
            </a:fld>
            <a:endParaRPr lang="en-US"/>
          </a:p>
        </p:txBody>
      </p:sp>
    </p:spTree>
    <p:extLst>
      <p:ext uri="{BB962C8B-B14F-4D97-AF65-F5344CB8AC3E}">
        <p14:creationId xmlns:p14="http://schemas.microsoft.com/office/powerpoint/2010/main" val="651921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network architecture. The whole network is divided into two part, </a:t>
            </a:r>
            <a:r>
              <a:rPr lang="en-US" b="1" dirty="0"/>
              <a:t>extraction net and inference net</a:t>
            </a:r>
            <a:r>
              <a:rPr lang="en-US" dirty="0"/>
              <a:t>. In the extraction net, the features are extracted by a series convolution layers </a:t>
            </a:r>
            <a:r>
              <a:rPr lang="en-US" dirty="0" err="1"/>
              <a:t>pramidly</a:t>
            </a:r>
            <a:r>
              <a:rPr lang="en-US" dirty="0"/>
              <a:t>. Notably, </a:t>
            </a:r>
          </a:p>
          <a:p>
            <a:r>
              <a:rPr lang="en-US" dirty="0"/>
              <a:t>In the inference net</a:t>
            </a:r>
            <a:r>
              <a:rPr lang="en-US" b="1" dirty="0"/>
              <a:t>, a </a:t>
            </a:r>
            <a:r>
              <a:rPr lang="en-US" b="1" dirty="0" err="1"/>
              <a:t>ensamble</a:t>
            </a:r>
            <a:r>
              <a:rPr lang="en-US" b="1" dirty="0"/>
              <a:t> feature map </a:t>
            </a:r>
            <a:r>
              <a:rPr lang="en-US" dirty="0"/>
              <a:t>is utilized as shown in the graph. The yellow part is the inference from previous level, the blue part is the high level features from the extraction net, the green part is the flow field inference in current level. By using the </a:t>
            </a:r>
            <a:r>
              <a:rPr lang="en-US" dirty="0" err="1"/>
              <a:t>ensamble</a:t>
            </a:r>
            <a:r>
              <a:rPr lang="en-US" dirty="0"/>
              <a:t> feature map, the network can do the infer more </a:t>
            </a:r>
            <a:r>
              <a:rPr lang="en-US" b="1" dirty="0"/>
              <a:t>systematically, and less possible to lose information.</a:t>
            </a:r>
            <a:endParaRPr lang="en-US" dirty="0"/>
          </a:p>
        </p:txBody>
      </p:sp>
      <p:sp>
        <p:nvSpPr>
          <p:cNvPr id="4" name="Slide Number Placeholder 3"/>
          <p:cNvSpPr>
            <a:spLocks noGrp="1"/>
          </p:cNvSpPr>
          <p:nvPr>
            <p:ph type="sldNum" sz="quarter" idx="5"/>
          </p:nvPr>
        </p:nvSpPr>
        <p:spPr/>
        <p:txBody>
          <a:bodyPr/>
          <a:lstStyle/>
          <a:p>
            <a:fld id="{0BAFCD23-7734-A949-8BB3-0D8069F15A96}" type="slidenum">
              <a:rPr lang="en-US" smtClean="0"/>
              <a:t>17</a:t>
            </a:fld>
            <a:endParaRPr lang="en-US"/>
          </a:p>
        </p:txBody>
      </p:sp>
    </p:spTree>
    <p:extLst>
      <p:ext uri="{BB962C8B-B14F-4D97-AF65-F5344CB8AC3E}">
        <p14:creationId xmlns:p14="http://schemas.microsoft.com/office/powerpoint/2010/main" val="1929774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speed up the training process and reduce the memory cost. A </a:t>
            </a:r>
            <a:r>
              <a:rPr lang="en-GB" dirty="0"/>
              <a:t>reduced-layer Particle-Net is utilised. The strategy is to substitute the two inference layers by bi-linear interpolation. </a:t>
            </a:r>
            <a:endParaRPr lang="en-US" dirty="0"/>
          </a:p>
        </p:txBody>
      </p:sp>
      <p:sp>
        <p:nvSpPr>
          <p:cNvPr id="4" name="Slide Number Placeholder 3"/>
          <p:cNvSpPr>
            <a:spLocks noGrp="1"/>
          </p:cNvSpPr>
          <p:nvPr>
            <p:ph type="sldNum" sz="quarter" idx="5"/>
          </p:nvPr>
        </p:nvSpPr>
        <p:spPr/>
        <p:txBody>
          <a:bodyPr/>
          <a:lstStyle/>
          <a:p>
            <a:fld id="{0BAFCD23-7734-A949-8BB3-0D8069F15A96}" type="slidenum">
              <a:rPr lang="en-US" smtClean="0"/>
              <a:t>18</a:t>
            </a:fld>
            <a:endParaRPr lang="en-US"/>
          </a:p>
        </p:txBody>
      </p:sp>
    </p:spTree>
    <p:extLst>
      <p:ext uri="{BB962C8B-B14F-4D97-AF65-F5344CB8AC3E}">
        <p14:creationId xmlns:p14="http://schemas.microsoft.com/office/powerpoint/2010/main" val="2798976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comparison of inference results between  Particle Net and reduced layers net with high quality particle images. It can be observed that all three inference results are not bad.</a:t>
            </a:r>
          </a:p>
        </p:txBody>
      </p:sp>
      <p:sp>
        <p:nvSpPr>
          <p:cNvPr id="4" name="Slide Number Placeholder 3"/>
          <p:cNvSpPr>
            <a:spLocks noGrp="1"/>
          </p:cNvSpPr>
          <p:nvPr>
            <p:ph type="sldNum" sz="quarter" idx="5"/>
          </p:nvPr>
        </p:nvSpPr>
        <p:spPr/>
        <p:txBody>
          <a:bodyPr/>
          <a:lstStyle/>
          <a:p>
            <a:fld id="{0BAFCD23-7734-A949-8BB3-0D8069F15A96}" type="slidenum">
              <a:rPr lang="en-US" smtClean="0"/>
              <a:t>19</a:t>
            </a:fld>
            <a:endParaRPr lang="en-US"/>
          </a:p>
        </p:txBody>
      </p:sp>
    </p:spTree>
    <p:extLst>
      <p:ext uri="{BB962C8B-B14F-4D97-AF65-F5344CB8AC3E}">
        <p14:creationId xmlns:p14="http://schemas.microsoft.com/office/powerpoint/2010/main" val="3825560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presentation is divided into </a:t>
            </a:r>
            <a:r>
              <a:rPr lang="en-US" b="1" dirty="0"/>
              <a:t>8 parts</a:t>
            </a:r>
            <a:r>
              <a:rPr lang="en-US" dirty="0"/>
              <a:t>. My project is highly related to </a:t>
            </a:r>
            <a:r>
              <a:rPr lang="en-GB" sz="1200" b="1" dirty="0"/>
              <a:t>Particle Image Velocimetry techniques</a:t>
            </a:r>
            <a:r>
              <a:rPr lang="en-GB" sz="1200" dirty="0"/>
              <a:t>. And </a:t>
            </a:r>
            <a:r>
              <a:rPr lang="en-US" dirty="0"/>
              <a:t>I will introduce some background knowledge about it before we go detail. The right part of slide is a sample result of my project, the upper image represent the particle image pair and the lower one represent the velocity inference. </a:t>
            </a:r>
          </a:p>
        </p:txBody>
      </p:sp>
      <p:sp>
        <p:nvSpPr>
          <p:cNvPr id="4" name="Slide Number Placeholder 3"/>
          <p:cNvSpPr>
            <a:spLocks noGrp="1"/>
          </p:cNvSpPr>
          <p:nvPr>
            <p:ph type="sldNum" sz="quarter" idx="5"/>
          </p:nvPr>
        </p:nvSpPr>
        <p:spPr/>
        <p:txBody>
          <a:bodyPr/>
          <a:lstStyle/>
          <a:p>
            <a:fld id="{0BAFCD23-7734-A949-8BB3-0D8069F15A96}" type="slidenum">
              <a:rPr lang="en-US" smtClean="0"/>
              <a:t>2</a:t>
            </a:fld>
            <a:endParaRPr lang="en-US"/>
          </a:p>
        </p:txBody>
      </p:sp>
    </p:spTree>
    <p:extLst>
      <p:ext uri="{BB962C8B-B14F-4D97-AF65-F5344CB8AC3E}">
        <p14:creationId xmlns:p14="http://schemas.microsoft.com/office/powerpoint/2010/main" val="35086323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comparison of inference results between  Particle Net and reduced layers net with high quality particle images. It can be observed that all three inference results are not bad.</a:t>
            </a:r>
          </a:p>
        </p:txBody>
      </p:sp>
      <p:sp>
        <p:nvSpPr>
          <p:cNvPr id="4" name="Slide Number Placeholder 3"/>
          <p:cNvSpPr>
            <a:spLocks noGrp="1"/>
          </p:cNvSpPr>
          <p:nvPr>
            <p:ph type="sldNum" sz="quarter" idx="5"/>
          </p:nvPr>
        </p:nvSpPr>
        <p:spPr/>
        <p:txBody>
          <a:bodyPr/>
          <a:lstStyle/>
          <a:p>
            <a:fld id="{0BAFCD23-7734-A949-8BB3-0D8069F15A96}" type="slidenum">
              <a:rPr lang="en-US" smtClean="0"/>
              <a:t>20</a:t>
            </a:fld>
            <a:endParaRPr lang="en-US"/>
          </a:p>
        </p:txBody>
      </p:sp>
    </p:spTree>
    <p:extLst>
      <p:ext uri="{BB962C8B-B14F-4D97-AF65-F5344CB8AC3E}">
        <p14:creationId xmlns:p14="http://schemas.microsoft.com/office/powerpoint/2010/main" val="4240790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here is the results with low quality input. The reduced layer model shows a much worse inference results obviously. But for the full particle net, the inference is still decent. </a:t>
            </a:r>
          </a:p>
        </p:txBody>
      </p:sp>
      <p:sp>
        <p:nvSpPr>
          <p:cNvPr id="4" name="Slide Number Placeholder 3"/>
          <p:cNvSpPr>
            <a:spLocks noGrp="1"/>
          </p:cNvSpPr>
          <p:nvPr>
            <p:ph type="sldNum" sz="quarter" idx="5"/>
          </p:nvPr>
        </p:nvSpPr>
        <p:spPr/>
        <p:txBody>
          <a:bodyPr/>
          <a:lstStyle/>
          <a:p>
            <a:fld id="{0BAFCD23-7734-A949-8BB3-0D8069F15A96}" type="slidenum">
              <a:rPr lang="en-US" smtClean="0"/>
              <a:t>21</a:t>
            </a:fld>
            <a:endParaRPr lang="en-US"/>
          </a:p>
        </p:txBody>
      </p:sp>
    </p:spTree>
    <p:extLst>
      <p:ext uri="{BB962C8B-B14F-4D97-AF65-F5344CB8AC3E}">
        <p14:creationId xmlns:p14="http://schemas.microsoft.com/office/powerpoint/2010/main" val="2393855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comparison of inference results between  Particle Net and reduced layers net with high quality particle images. It can be observed that all three inference results are not bad.</a:t>
            </a:r>
          </a:p>
        </p:txBody>
      </p:sp>
      <p:sp>
        <p:nvSpPr>
          <p:cNvPr id="4" name="Slide Number Placeholder 3"/>
          <p:cNvSpPr>
            <a:spLocks noGrp="1"/>
          </p:cNvSpPr>
          <p:nvPr>
            <p:ph type="sldNum" sz="quarter" idx="5"/>
          </p:nvPr>
        </p:nvSpPr>
        <p:spPr/>
        <p:txBody>
          <a:bodyPr/>
          <a:lstStyle/>
          <a:p>
            <a:fld id="{0BAFCD23-7734-A949-8BB3-0D8069F15A96}" type="slidenum">
              <a:rPr lang="en-US" smtClean="0"/>
              <a:t>22</a:t>
            </a:fld>
            <a:endParaRPr lang="en-US"/>
          </a:p>
        </p:txBody>
      </p:sp>
    </p:spTree>
    <p:extLst>
      <p:ext uri="{BB962C8B-B14F-4D97-AF65-F5344CB8AC3E}">
        <p14:creationId xmlns:p14="http://schemas.microsoft.com/office/powerpoint/2010/main" val="956105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comparison between the inference result and the ground truth. The input is the low quality images. It can be observed that the neural network did a quite good job.</a:t>
            </a:r>
          </a:p>
        </p:txBody>
      </p:sp>
      <p:sp>
        <p:nvSpPr>
          <p:cNvPr id="4" name="Slide Number Placeholder 3"/>
          <p:cNvSpPr>
            <a:spLocks noGrp="1"/>
          </p:cNvSpPr>
          <p:nvPr>
            <p:ph type="sldNum" sz="quarter" idx="5"/>
          </p:nvPr>
        </p:nvSpPr>
        <p:spPr/>
        <p:txBody>
          <a:bodyPr/>
          <a:lstStyle/>
          <a:p>
            <a:fld id="{0BAFCD23-7734-A949-8BB3-0D8069F15A96}" type="slidenum">
              <a:rPr lang="en-US" smtClean="0"/>
              <a:t>23</a:t>
            </a:fld>
            <a:endParaRPr lang="en-US"/>
          </a:p>
        </p:txBody>
      </p:sp>
    </p:spTree>
    <p:extLst>
      <p:ext uri="{BB962C8B-B14F-4D97-AF65-F5344CB8AC3E}">
        <p14:creationId xmlns:p14="http://schemas.microsoft.com/office/powerpoint/2010/main" val="3505824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all experiment results. There two error definition, root mean square error and relative error. And it seems as there are more layers, the root mean square error is smaller. </a:t>
            </a:r>
          </a:p>
        </p:txBody>
      </p:sp>
      <p:sp>
        <p:nvSpPr>
          <p:cNvPr id="4" name="Slide Number Placeholder 3"/>
          <p:cNvSpPr>
            <a:spLocks noGrp="1"/>
          </p:cNvSpPr>
          <p:nvPr>
            <p:ph type="sldNum" sz="quarter" idx="5"/>
          </p:nvPr>
        </p:nvSpPr>
        <p:spPr/>
        <p:txBody>
          <a:bodyPr/>
          <a:lstStyle/>
          <a:p>
            <a:fld id="{0BAFCD23-7734-A949-8BB3-0D8069F15A96}" type="slidenum">
              <a:rPr lang="en-US" smtClean="0"/>
              <a:t>24</a:t>
            </a:fld>
            <a:endParaRPr lang="en-US"/>
          </a:p>
        </p:txBody>
      </p:sp>
    </p:spTree>
    <p:extLst>
      <p:ext uri="{BB962C8B-B14F-4D97-AF65-F5344CB8AC3E}">
        <p14:creationId xmlns:p14="http://schemas.microsoft.com/office/powerpoint/2010/main" val="3134042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PIVlab</a:t>
            </a:r>
            <a:r>
              <a:rPr lang="en-US" dirty="0"/>
              <a:t> is a state of the art PIV software which is installed in MATLAB. Here we use it to do the traditional PIV techniques. </a:t>
            </a:r>
          </a:p>
        </p:txBody>
      </p:sp>
      <p:sp>
        <p:nvSpPr>
          <p:cNvPr id="4" name="Slide Number Placeholder 3"/>
          <p:cNvSpPr>
            <a:spLocks noGrp="1"/>
          </p:cNvSpPr>
          <p:nvPr>
            <p:ph type="sldNum" sz="quarter" idx="5"/>
          </p:nvPr>
        </p:nvSpPr>
        <p:spPr/>
        <p:txBody>
          <a:bodyPr/>
          <a:lstStyle/>
          <a:p>
            <a:fld id="{0BAFCD23-7734-A949-8BB3-0D8069F15A96}" type="slidenum">
              <a:rPr lang="en-US" smtClean="0"/>
              <a:t>25</a:t>
            </a:fld>
            <a:endParaRPr lang="en-US"/>
          </a:p>
        </p:txBody>
      </p:sp>
    </p:spTree>
    <p:extLst>
      <p:ext uri="{BB962C8B-B14F-4D97-AF65-F5344CB8AC3E}">
        <p14:creationId xmlns:p14="http://schemas.microsoft.com/office/powerpoint/2010/main" val="31177330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comparison on high quality images. It can be observed that the PIV does a fair job but with lots of noises. On the other hand, the neural network performs a better job.</a:t>
            </a:r>
          </a:p>
        </p:txBody>
      </p:sp>
      <p:sp>
        <p:nvSpPr>
          <p:cNvPr id="4" name="Slide Number Placeholder 3"/>
          <p:cNvSpPr>
            <a:spLocks noGrp="1"/>
          </p:cNvSpPr>
          <p:nvPr>
            <p:ph type="sldNum" sz="quarter" idx="5"/>
          </p:nvPr>
        </p:nvSpPr>
        <p:spPr/>
        <p:txBody>
          <a:bodyPr/>
          <a:lstStyle/>
          <a:p>
            <a:fld id="{0BAFCD23-7734-A949-8BB3-0D8069F15A96}" type="slidenum">
              <a:rPr lang="en-US" smtClean="0"/>
              <a:t>26</a:t>
            </a:fld>
            <a:endParaRPr lang="en-US"/>
          </a:p>
        </p:txBody>
      </p:sp>
    </p:spTree>
    <p:extLst>
      <p:ext uri="{BB962C8B-B14F-4D97-AF65-F5344CB8AC3E}">
        <p14:creationId xmlns:p14="http://schemas.microsoft.com/office/powerpoint/2010/main" val="906513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comparison of inference results between  Particle Net and reduced layers net with high quality particle images. It can be observed that all three inference results are not bad.</a:t>
            </a:r>
          </a:p>
        </p:txBody>
      </p:sp>
      <p:sp>
        <p:nvSpPr>
          <p:cNvPr id="4" name="Slide Number Placeholder 3"/>
          <p:cNvSpPr>
            <a:spLocks noGrp="1"/>
          </p:cNvSpPr>
          <p:nvPr>
            <p:ph type="sldNum" sz="quarter" idx="5"/>
          </p:nvPr>
        </p:nvSpPr>
        <p:spPr/>
        <p:txBody>
          <a:bodyPr/>
          <a:lstStyle/>
          <a:p>
            <a:fld id="{0BAFCD23-7734-A949-8BB3-0D8069F15A96}" type="slidenum">
              <a:rPr lang="en-US" smtClean="0"/>
              <a:t>27</a:t>
            </a:fld>
            <a:endParaRPr lang="en-US"/>
          </a:p>
        </p:txBody>
      </p:sp>
    </p:spTree>
    <p:extLst>
      <p:ext uri="{BB962C8B-B14F-4D97-AF65-F5344CB8AC3E}">
        <p14:creationId xmlns:p14="http://schemas.microsoft.com/office/powerpoint/2010/main" val="3115147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for the low quality images, the difference is much more obvious. The PIV technique can not even capture the flow structure, while neural network still gives decent inference. </a:t>
            </a:r>
          </a:p>
        </p:txBody>
      </p:sp>
      <p:sp>
        <p:nvSpPr>
          <p:cNvPr id="4" name="Slide Number Placeholder 3"/>
          <p:cNvSpPr>
            <a:spLocks noGrp="1"/>
          </p:cNvSpPr>
          <p:nvPr>
            <p:ph type="sldNum" sz="quarter" idx="5"/>
          </p:nvPr>
        </p:nvSpPr>
        <p:spPr/>
        <p:txBody>
          <a:bodyPr/>
          <a:lstStyle/>
          <a:p>
            <a:fld id="{0BAFCD23-7734-A949-8BB3-0D8069F15A96}" type="slidenum">
              <a:rPr lang="en-US" smtClean="0"/>
              <a:t>28</a:t>
            </a:fld>
            <a:endParaRPr lang="en-US"/>
          </a:p>
        </p:txBody>
      </p:sp>
    </p:spTree>
    <p:extLst>
      <p:ext uri="{BB962C8B-B14F-4D97-AF65-F5344CB8AC3E}">
        <p14:creationId xmlns:p14="http://schemas.microsoft.com/office/powerpoint/2010/main" val="14411232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comparison of inference results between  Particle Net and reduced layers net with high quality particle images. It can be observed that all three inference results are not bad.</a:t>
            </a:r>
          </a:p>
        </p:txBody>
      </p:sp>
      <p:sp>
        <p:nvSpPr>
          <p:cNvPr id="4" name="Slide Number Placeholder 3"/>
          <p:cNvSpPr>
            <a:spLocks noGrp="1"/>
          </p:cNvSpPr>
          <p:nvPr>
            <p:ph type="sldNum" sz="quarter" idx="5"/>
          </p:nvPr>
        </p:nvSpPr>
        <p:spPr/>
        <p:txBody>
          <a:bodyPr/>
          <a:lstStyle/>
          <a:p>
            <a:fld id="{0BAFCD23-7734-A949-8BB3-0D8069F15A96}" type="slidenum">
              <a:rPr lang="en-US" smtClean="0"/>
              <a:t>29</a:t>
            </a:fld>
            <a:endParaRPr lang="en-US"/>
          </a:p>
        </p:txBody>
      </p:sp>
    </p:spTree>
    <p:extLst>
      <p:ext uri="{BB962C8B-B14F-4D97-AF65-F5344CB8AC3E}">
        <p14:creationId xmlns:p14="http://schemas.microsoft.com/office/powerpoint/2010/main" val="3434228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Particle Image Velocimetry, or PIV in short, is a image processing technique which is </a:t>
            </a:r>
            <a:r>
              <a:rPr lang="en-GB" sz="1200" b="1" dirty="0"/>
              <a:t>commonly used in experimental fluid mechanics</a:t>
            </a:r>
            <a:r>
              <a:rPr lang="en-GB" sz="1200" dirty="0"/>
              <a:t>. When setting a PIV experiment, the </a:t>
            </a:r>
            <a:r>
              <a:rPr lang="en-GB" sz="1200" b="1" dirty="0"/>
              <a:t>target fluid flow is seede</a:t>
            </a:r>
            <a:r>
              <a:rPr lang="en-GB" sz="1200" dirty="0"/>
              <a:t>d by tracers. They </a:t>
            </a:r>
            <a:r>
              <a:rPr lang="en-GB" sz="1200" b="1" dirty="0"/>
              <a:t>are illuminated during the experiments</a:t>
            </a:r>
            <a:r>
              <a:rPr lang="en-GB" sz="1200" dirty="0"/>
              <a:t>. Then a </a:t>
            </a:r>
            <a:r>
              <a:rPr lang="en-GB" sz="1200" b="1" dirty="0"/>
              <a:t>camera will take videos</a:t>
            </a:r>
            <a:r>
              <a:rPr lang="en-GB" sz="1200" dirty="0"/>
              <a:t>. The PIV technique </a:t>
            </a:r>
            <a:r>
              <a:rPr lang="en-GB" sz="1200" b="1" dirty="0"/>
              <a:t>calculate the velocity of the particles between two consecutive video frames</a:t>
            </a:r>
            <a:r>
              <a:rPr lang="en-GB" sz="1200" dirty="0"/>
              <a:t>. Due to the time interval between the frame is quite small. The average velocity calculated can represent the instantaneous velocity. </a:t>
            </a:r>
            <a:endParaRPr lang="en-US" dirty="0"/>
          </a:p>
        </p:txBody>
      </p:sp>
      <p:sp>
        <p:nvSpPr>
          <p:cNvPr id="4" name="Slide Number Placeholder 3"/>
          <p:cNvSpPr>
            <a:spLocks noGrp="1"/>
          </p:cNvSpPr>
          <p:nvPr>
            <p:ph type="sldNum" sz="quarter" idx="5"/>
          </p:nvPr>
        </p:nvSpPr>
        <p:spPr/>
        <p:txBody>
          <a:bodyPr/>
          <a:lstStyle/>
          <a:p>
            <a:fld id="{0BAFCD23-7734-A949-8BB3-0D8069F15A96}" type="slidenum">
              <a:rPr lang="en-US" smtClean="0"/>
              <a:t>3</a:t>
            </a:fld>
            <a:endParaRPr lang="en-US"/>
          </a:p>
        </p:txBody>
      </p:sp>
    </p:spTree>
    <p:extLst>
      <p:ext uri="{BB962C8B-B14F-4D97-AF65-F5344CB8AC3E}">
        <p14:creationId xmlns:p14="http://schemas.microsoft.com/office/powerpoint/2010/main" val="23410800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network also tested on lab data. The lab setting simulates the computational setting in a water tank.</a:t>
            </a:r>
          </a:p>
        </p:txBody>
      </p:sp>
      <p:sp>
        <p:nvSpPr>
          <p:cNvPr id="4" name="Slide Number Placeholder 3"/>
          <p:cNvSpPr>
            <a:spLocks noGrp="1"/>
          </p:cNvSpPr>
          <p:nvPr>
            <p:ph type="sldNum" sz="quarter" idx="5"/>
          </p:nvPr>
        </p:nvSpPr>
        <p:spPr/>
        <p:txBody>
          <a:bodyPr/>
          <a:lstStyle/>
          <a:p>
            <a:fld id="{0BAFCD23-7734-A949-8BB3-0D8069F15A96}" type="slidenum">
              <a:rPr lang="en-US" smtClean="0"/>
              <a:t>30</a:t>
            </a:fld>
            <a:endParaRPr lang="en-US"/>
          </a:p>
        </p:txBody>
      </p:sp>
    </p:spTree>
    <p:extLst>
      <p:ext uri="{BB962C8B-B14F-4D97-AF65-F5344CB8AC3E}">
        <p14:creationId xmlns:p14="http://schemas.microsoft.com/office/powerpoint/2010/main" val="1019994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results in different time step. It can be observed that the inference is quite similar. Although there some difference, but we don’t know which one is the exact correct. We need further steps to do the benchmarks.</a:t>
            </a:r>
          </a:p>
          <a:p>
            <a:endParaRPr lang="en-US" dirty="0"/>
          </a:p>
          <a:p>
            <a:endParaRPr lang="en-US" dirty="0"/>
          </a:p>
        </p:txBody>
      </p:sp>
      <p:sp>
        <p:nvSpPr>
          <p:cNvPr id="4" name="Slide Number Placeholder 3"/>
          <p:cNvSpPr>
            <a:spLocks noGrp="1"/>
          </p:cNvSpPr>
          <p:nvPr>
            <p:ph type="sldNum" sz="quarter" idx="5"/>
          </p:nvPr>
        </p:nvSpPr>
        <p:spPr/>
        <p:txBody>
          <a:bodyPr/>
          <a:lstStyle/>
          <a:p>
            <a:fld id="{0BAFCD23-7734-A949-8BB3-0D8069F15A96}" type="slidenum">
              <a:rPr lang="en-US" smtClean="0"/>
              <a:t>31</a:t>
            </a:fld>
            <a:endParaRPr lang="en-US"/>
          </a:p>
        </p:txBody>
      </p:sp>
    </p:spTree>
    <p:extLst>
      <p:ext uri="{BB962C8B-B14F-4D97-AF65-F5344CB8AC3E}">
        <p14:creationId xmlns:p14="http://schemas.microsoft.com/office/powerpoint/2010/main" val="1785119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mean velocity and its standard deviation from the </a:t>
            </a:r>
            <a:r>
              <a:rPr lang="en-GB" sz="1200" dirty="0"/>
              <a:t>cylinder centre to end of the downstream. It can be observed that the </a:t>
            </a:r>
            <a:r>
              <a:rPr lang="en-GB" sz="1200" dirty="0" err="1"/>
              <a:t>tendancy</a:t>
            </a:r>
            <a:r>
              <a:rPr lang="en-GB" sz="1200" dirty="0"/>
              <a:t> and profile are quite match.</a:t>
            </a:r>
            <a:endParaRPr lang="en-US" dirty="0"/>
          </a:p>
        </p:txBody>
      </p:sp>
      <p:sp>
        <p:nvSpPr>
          <p:cNvPr id="4" name="Slide Number Placeholder 3"/>
          <p:cNvSpPr>
            <a:spLocks noGrp="1"/>
          </p:cNvSpPr>
          <p:nvPr>
            <p:ph type="sldNum" sz="quarter" idx="5"/>
          </p:nvPr>
        </p:nvSpPr>
        <p:spPr/>
        <p:txBody>
          <a:bodyPr/>
          <a:lstStyle/>
          <a:p>
            <a:fld id="{0BAFCD23-7734-A949-8BB3-0D8069F15A96}" type="slidenum">
              <a:rPr lang="en-US" smtClean="0"/>
              <a:t>32</a:t>
            </a:fld>
            <a:endParaRPr lang="en-US"/>
          </a:p>
        </p:txBody>
      </p:sp>
    </p:spTree>
    <p:extLst>
      <p:ext uri="{BB962C8B-B14F-4D97-AF65-F5344CB8AC3E}">
        <p14:creationId xmlns:p14="http://schemas.microsoft.com/office/powerpoint/2010/main" val="19212524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the efficiency is also compared. The neural network shows a great advantage on efficiency. </a:t>
            </a:r>
            <a:r>
              <a:rPr lang="en-US" b="1" dirty="0"/>
              <a:t>There are 120 images to process </a:t>
            </a:r>
            <a:r>
              <a:rPr lang="en-US" dirty="0"/>
              <a:t>in the test experiment. The </a:t>
            </a:r>
            <a:r>
              <a:rPr lang="en-US" dirty="0" err="1"/>
              <a:t>PIVlab</a:t>
            </a:r>
            <a:r>
              <a:rPr lang="en-US" dirty="0"/>
              <a:t> requires about 100 seconds to finish the task. While neural network only requires about 4 second including loading the model. Because the model is only needed to load for once, so the true prediction time is only about 1.6 second for one image and the frame processed per second can reach nearly 72. </a:t>
            </a:r>
            <a:r>
              <a:rPr lang="en-US" b="1" dirty="0"/>
              <a:t>Generally, it only requires 25 frames per second for animation</a:t>
            </a:r>
            <a:r>
              <a:rPr lang="en-US" dirty="0"/>
              <a:t>. </a:t>
            </a:r>
            <a:r>
              <a:rPr lang="en-US" b="1" dirty="0"/>
              <a:t>So it is very promising for </a:t>
            </a:r>
            <a:r>
              <a:rPr lang="en-US" dirty="0"/>
              <a:t>the neural network can perform </a:t>
            </a:r>
            <a:r>
              <a:rPr lang="en-US" b="1" dirty="0"/>
              <a:t>real-time</a:t>
            </a:r>
            <a:r>
              <a:rPr lang="en-US" dirty="0"/>
              <a:t> processing.</a:t>
            </a:r>
          </a:p>
        </p:txBody>
      </p:sp>
      <p:sp>
        <p:nvSpPr>
          <p:cNvPr id="4" name="Slide Number Placeholder 3"/>
          <p:cNvSpPr>
            <a:spLocks noGrp="1"/>
          </p:cNvSpPr>
          <p:nvPr>
            <p:ph type="sldNum" sz="quarter" idx="5"/>
          </p:nvPr>
        </p:nvSpPr>
        <p:spPr/>
        <p:txBody>
          <a:bodyPr/>
          <a:lstStyle/>
          <a:p>
            <a:fld id="{0BAFCD23-7734-A949-8BB3-0D8069F15A96}" type="slidenum">
              <a:rPr lang="en-US" smtClean="0"/>
              <a:t>33</a:t>
            </a:fld>
            <a:endParaRPr lang="en-US"/>
          </a:p>
        </p:txBody>
      </p:sp>
    </p:spTree>
    <p:extLst>
      <p:ext uri="{BB962C8B-B14F-4D97-AF65-F5344CB8AC3E}">
        <p14:creationId xmlns:p14="http://schemas.microsoft.com/office/powerpoint/2010/main" val="19348540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AFCD23-7734-A949-8BB3-0D8069F15A96}" type="slidenum">
              <a:rPr lang="en-US" smtClean="0"/>
              <a:t>35</a:t>
            </a:fld>
            <a:endParaRPr lang="en-US"/>
          </a:p>
        </p:txBody>
      </p:sp>
    </p:spTree>
    <p:extLst>
      <p:ext uri="{BB962C8B-B14F-4D97-AF65-F5344CB8AC3E}">
        <p14:creationId xmlns:p14="http://schemas.microsoft.com/office/powerpoint/2010/main" val="2544029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ocean modelling, Lagrange analysis is a useful method. PIV technique can be regarded as Lagrange method because it is somehow tracking small group of particles.</a:t>
            </a:r>
          </a:p>
          <a:p>
            <a:r>
              <a:rPr lang="en-US" dirty="0"/>
              <a:t>It is ideally to use in lab environment for small scale fluid. But there are some difficulties when applying to ocean modelling. Real oceanic data is much </a:t>
            </a:r>
            <a:r>
              <a:rPr lang="en-US" b="1" dirty="0"/>
              <a:t>more sparse and there are not always dense tracers </a:t>
            </a:r>
            <a:r>
              <a:rPr lang="en-US" dirty="0"/>
              <a:t>like high density particles. Also, the oceanic data usually covers </a:t>
            </a:r>
            <a:r>
              <a:rPr lang="en-US" b="1" dirty="0"/>
              <a:t>very large spatial scales</a:t>
            </a:r>
            <a:r>
              <a:rPr lang="en-US" dirty="0"/>
              <a:t>, it will require a extreme </a:t>
            </a:r>
            <a:r>
              <a:rPr lang="en-US" b="1" dirty="0"/>
              <a:t>high computational cost </a:t>
            </a:r>
            <a:r>
              <a:rPr lang="en-US" dirty="0"/>
              <a:t>if use PIV technique to process these data.</a:t>
            </a:r>
          </a:p>
        </p:txBody>
      </p:sp>
      <p:sp>
        <p:nvSpPr>
          <p:cNvPr id="4" name="Slide Number Placeholder 3"/>
          <p:cNvSpPr>
            <a:spLocks noGrp="1"/>
          </p:cNvSpPr>
          <p:nvPr>
            <p:ph type="sldNum" sz="quarter" idx="5"/>
          </p:nvPr>
        </p:nvSpPr>
        <p:spPr/>
        <p:txBody>
          <a:bodyPr/>
          <a:lstStyle/>
          <a:p>
            <a:fld id="{0BAFCD23-7734-A949-8BB3-0D8069F15A96}" type="slidenum">
              <a:rPr lang="en-US" smtClean="0"/>
              <a:t>4</a:t>
            </a:fld>
            <a:endParaRPr lang="en-US"/>
          </a:p>
        </p:txBody>
      </p:sp>
    </p:spTree>
    <p:extLst>
      <p:ext uri="{BB962C8B-B14F-4D97-AF65-F5344CB8AC3E}">
        <p14:creationId xmlns:p14="http://schemas.microsoft.com/office/powerpoint/2010/main" val="2937829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techniques have shown great advantages solving complex dynamic problems. Therefore, we consider using machine learning techniques to handle the difficulties mentioned above. So here comes the research purpose, </a:t>
            </a:r>
            <a:r>
              <a:rPr lang="en-US" b="1" dirty="0"/>
              <a:t>to develop a neural network alternative to PIV. </a:t>
            </a:r>
            <a:r>
              <a:rPr lang="en-US" b="0" dirty="0"/>
              <a:t>It can </a:t>
            </a:r>
            <a:r>
              <a:rPr lang="en-US" dirty="0"/>
              <a:t>perform fluid flow inference given particle images. Specially, the </a:t>
            </a:r>
            <a:r>
              <a:rPr lang="en-US" b="1" dirty="0"/>
              <a:t>network is expected to handle sparse particle images with high efficiency</a:t>
            </a:r>
            <a:r>
              <a:rPr lang="en-US" dirty="0"/>
              <a:t>. Also, there is no standard particle images dataset for training a neural network, it also requires generating suitable synthetic dataset for training in this project. </a:t>
            </a:r>
          </a:p>
        </p:txBody>
      </p:sp>
      <p:sp>
        <p:nvSpPr>
          <p:cNvPr id="4" name="Slide Number Placeholder 3"/>
          <p:cNvSpPr>
            <a:spLocks noGrp="1"/>
          </p:cNvSpPr>
          <p:nvPr>
            <p:ph type="sldNum" sz="quarter" idx="5"/>
          </p:nvPr>
        </p:nvSpPr>
        <p:spPr/>
        <p:txBody>
          <a:bodyPr/>
          <a:lstStyle/>
          <a:p>
            <a:fld id="{0BAFCD23-7734-A949-8BB3-0D8069F15A96}" type="slidenum">
              <a:rPr lang="en-US" smtClean="0"/>
              <a:t>5</a:t>
            </a:fld>
            <a:endParaRPr lang="en-US"/>
          </a:p>
        </p:txBody>
      </p:sp>
    </p:spTree>
    <p:extLst>
      <p:ext uri="{BB962C8B-B14F-4D97-AF65-F5344CB8AC3E}">
        <p14:creationId xmlns:p14="http://schemas.microsoft.com/office/powerpoint/2010/main" val="1009994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architecture of the whole software</a:t>
            </a:r>
            <a:r>
              <a:rPr lang="en-US" altLang="zh-CN" dirty="0"/>
              <a:t>.</a:t>
            </a:r>
            <a:r>
              <a:rPr lang="zh-CN" altLang="en-US" dirty="0"/>
              <a:t> </a:t>
            </a:r>
            <a:r>
              <a:rPr lang="en-US" altLang="zh-CN" dirty="0"/>
              <a:t>The workflow of the architecture is also shown in this graph. The shallow water simulator perform the CFD simulation and output </a:t>
            </a:r>
            <a:r>
              <a:rPr lang="en-US" altLang="zh-CN" dirty="0" err="1"/>
              <a:t>vtu</a:t>
            </a:r>
            <a:r>
              <a:rPr lang="en-US" altLang="zh-CN" dirty="0"/>
              <a:t> files as the ground truth. Also, the CFD results are used to generate particle images by data generation module. Then the prepared training data is fed to machine learning module and used to train the neural network. Finally, the trained model is sent to the data visualization module and perform predictions according to input data. Also, a data analysis module is provided here for analyzing the property of training and test data. </a:t>
            </a:r>
          </a:p>
          <a:p>
            <a:endParaRPr lang="en-US" altLang="zh-CN" dirty="0"/>
          </a:p>
        </p:txBody>
      </p:sp>
      <p:sp>
        <p:nvSpPr>
          <p:cNvPr id="4" name="Slide Number Placeholder 3"/>
          <p:cNvSpPr>
            <a:spLocks noGrp="1"/>
          </p:cNvSpPr>
          <p:nvPr>
            <p:ph type="sldNum" sz="quarter" idx="5"/>
          </p:nvPr>
        </p:nvSpPr>
        <p:spPr/>
        <p:txBody>
          <a:bodyPr/>
          <a:lstStyle/>
          <a:p>
            <a:fld id="{0BAFCD23-7734-A949-8BB3-0D8069F15A96}" type="slidenum">
              <a:rPr lang="en-US" smtClean="0"/>
              <a:t>6</a:t>
            </a:fld>
            <a:endParaRPr lang="en-US"/>
          </a:p>
        </p:txBody>
      </p:sp>
    </p:spTree>
    <p:extLst>
      <p:ext uri="{BB962C8B-B14F-4D97-AF65-F5344CB8AC3E}">
        <p14:creationId xmlns:p14="http://schemas.microsoft.com/office/powerpoint/2010/main" val="1378146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Firedrake: </a:t>
            </a:r>
            <a:r>
              <a:rPr lang="en-US" sz="1200" b="1" i="0" kern="1200" dirty="0">
                <a:solidFill>
                  <a:schemeClr val="tx1"/>
                </a:solidFill>
                <a:effectLst/>
                <a:latin typeface="+mn-lt"/>
                <a:ea typeface="+mn-ea"/>
                <a:cs typeface="+mn-cs"/>
              </a:rPr>
              <a:t>automated system for </a:t>
            </a:r>
            <a:r>
              <a:rPr lang="en-US" sz="1200" b="1" i="0" kern="1200" dirty="0" err="1">
                <a:solidFill>
                  <a:schemeClr val="tx1"/>
                </a:solidFill>
                <a:effectLst/>
                <a:latin typeface="+mn-lt"/>
                <a:ea typeface="+mn-ea"/>
                <a:cs typeface="+mn-cs"/>
              </a:rPr>
              <a:t>sovlingpartial</a:t>
            </a:r>
            <a:r>
              <a:rPr lang="en-US" sz="1200" b="1" i="0" kern="1200" dirty="0">
                <a:solidFill>
                  <a:schemeClr val="tx1"/>
                </a:solidFill>
                <a:effectLst/>
                <a:latin typeface="+mn-lt"/>
                <a:ea typeface="+mn-ea"/>
                <a:cs typeface="+mn-cs"/>
              </a:rPr>
              <a:t> differential equations using the finite element method (FEM).</a:t>
            </a:r>
          </a:p>
          <a:p>
            <a:r>
              <a:rPr lang="en-US" sz="1200" b="0" i="0" kern="1200" dirty="0">
                <a:solidFill>
                  <a:schemeClr val="tx1"/>
                </a:solidFill>
                <a:effectLst/>
                <a:latin typeface="+mn-lt"/>
                <a:ea typeface="+mn-ea"/>
                <a:cs typeface="+mn-cs"/>
              </a:rPr>
              <a:t>Thetis: Thetis is an unstructured mesh based coastal ocean model built using the Firedrake finite element framework. </a:t>
            </a:r>
          </a:p>
          <a:p>
            <a:r>
              <a:rPr lang="en-US" sz="1200" b="0" i="0" kern="1200" dirty="0">
                <a:solidFill>
                  <a:schemeClr val="tx1"/>
                </a:solidFill>
                <a:effectLst/>
                <a:latin typeface="+mn-lt"/>
                <a:ea typeface="+mn-ea"/>
                <a:cs typeface="+mn-cs"/>
              </a:rPr>
              <a:t>These two support the shallow water simulator.</a:t>
            </a:r>
          </a:p>
          <a:p>
            <a:r>
              <a:rPr lang="en-US" sz="1200" b="0" i="0" kern="1200" dirty="0" err="1">
                <a:solidFill>
                  <a:schemeClr val="tx1"/>
                </a:solidFill>
                <a:effectLst/>
                <a:latin typeface="+mn-lt"/>
                <a:ea typeface="+mn-ea"/>
                <a:cs typeface="+mn-cs"/>
              </a:rPr>
              <a:t>PartcleModule</a:t>
            </a:r>
            <a:r>
              <a:rPr lang="en-US" sz="1200" b="0" i="0" kern="1200" dirty="0">
                <a:solidFill>
                  <a:schemeClr val="tx1"/>
                </a:solidFill>
                <a:effectLst/>
                <a:latin typeface="+mn-lt"/>
                <a:ea typeface="+mn-ea"/>
                <a:cs typeface="+mn-cs"/>
              </a:rPr>
              <a:t> is a package which can calculate fluid streamline using particles given CFD </a:t>
            </a:r>
            <a:r>
              <a:rPr lang="en-US" sz="1200" b="0" i="0" kern="1200" dirty="0" err="1">
                <a:solidFill>
                  <a:schemeClr val="tx1"/>
                </a:solidFill>
                <a:effectLst/>
                <a:latin typeface="+mn-lt"/>
                <a:ea typeface="+mn-ea"/>
                <a:cs typeface="+mn-cs"/>
              </a:rPr>
              <a:t>vtu</a:t>
            </a:r>
            <a:r>
              <a:rPr lang="en-US" sz="1200" b="0" i="0" kern="1200" dirty="0">
                <a:solidFill>
                  <a:schemeClr val="tx1"/>
                </a:solidFill>
                <a:effectLst/>
                <a:latin typeface="+mn-lt"/>
                <a:ea typeface="+mn-ea"/>
                <a:cs typeface="+mn-cs"/>
              </a:rPr>
              <a:t> files.</a:t>
            </a:r>
          </a:p>
          <a:p>
            <a:r>
              <a:rPr lang="en-US" sz="1200" b="0" i="0" kern="1200" dirty="0" err="1">
                <a:solidFill>
                  <a:schemeClr val="tx1"/>
                </a:solidFill>
                <a:effectLst/>
                <a:latin typeface="+mn-lt"/>
                <a:ea typeface="+mn-ea"/>
                <a:cs typeface="+mn-cs"/>
              </a:rPr>
              <a:t>Pytorch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PyTorch</a:t>
            </a:r>
            <a:r>
              <a:rPr lang="en-US" sz="1200" b="0" i="0" kern="1200" dirty="0">
                <a:solidFill>
                  <a:schemeClr val="tx1"/>
                </a:solidFill>
                <a:effectLst/>
                <a:latin typeface="+mn-lt"/>
                <a:ea typeface="+mn-ea"/>
                <a:cs typeface="+mn-cs"/>
              </a:rPr>
              <a:t> is a Python package that provides two high-level features: Tensor computation (like NumPy)</a:t>
            </a:r>
          </a:p>
          <a:p>
            <a:r>
              <a:rPr lang="en-US" sz="1200" b="0" i="0" kern="1200" dirty="0">
                <a:solidFill>
                  <a:schemeClr val="tx1"/>
                </a:solidFill>
                <a:effectLst/>
                <a:latin typeface="+mn-lt"/>
                <a:ea typeface="+mn-ea"/>
                <a:cs typeface="+mn-cs"/>
              </a:rPr>
              <a:t>with strong GPU acceleration; Deep neural networks built on a tape-based auto-grad system.</a:t>
            </a:r>
          </a:p>
          <a:p>
            <a:r>
              <a:rPr lang="en-US" sz="1200" b="0" i="0" kern="1200" dirty="0">
                <a:solidFill>
                  <a:schemeClr val="tx1"/>
                </a:solidFill>
                <a:effectLst/>
                <a:latin typeface="+mn-lt"/>
                <a:ea typeface="+mn-ea"/>
                <a:cs typeface="+mn-cs"/>
              </a:rPr>
              <a:t>All the machine experiments are conducted on google </a:t>
            </a:r>
            <a:r>
              <a:rPr lang="en-US" sz="1200" b="0" i="0" kern="1200" dirty="0" err="1">
                <a:solidFill>
                  <a:schemeClr val="tx1"/>
                </a:solidFill>
                <a:effectLst/>
                <a:latin typeface="+mn-lt"/>
                <a:ea typeface="+mn-ea"/>
                <a:cs typeface="+mn-cs"/>
              </a:rPr>
              <a:t>colab</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BAFCD23-7734-A949-8BB3-0D8069F15A96}" type="slidenum">
              <a:rPr lang="en-US" smtClean="0"/>
              <a:t>7</a:t>
            </a:fld>
            <a:endParaRPr lang="en-US"/>
          </a:p>
        </p:txBody>
      </p:sp>
    </p:spTree>
    <p:extLst>
      <p:ext uri="{BB962C8B-B14F-4D97-AF65-F5344CB8AC3E}">
        <p14:creationId xmlns:p14="http://schemas.microsoft.com/office/powerpoint/2010/main" val="1543769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the physical and computational setting is shown. It is a shallow water flow past cylinder problem. Because the upstream is simply laminar flow which is not interesting, so we select the downstream wake as the inference domain, which is shown as the shadow area in the graph. The key non-dimensional parameters listed on the right decide the structure of the flow.</a:t>
            </a:r>
          </a:p>
        </p:txBody>
      </p:sp>
      <p:sp>
        <p:nvSpPr>
          <p:cNvPr id="4" name="Slide Number Placeholder 3"/>
          <p:cNvSpPr>
            <a:spLocks noGrp="1"/>
          </p:cNvSpPr>
          <p:nvPr>
            <p:ph type="sldNum" sz="quarter" idx="5"/>
          </p:nvPr>
        </p:nvSpPr>
        <p:spPr/>
        <p:txBody>
          <a:bodyPr/>
          <a:lstStyle/>
          <a:p>
            <a:fld id="{0BAFCD23-7734-A949-8BB3-0D8069F15A96}" type="slidenum">
              <a:rPr lang="en-US" smtClean="0"/>
              <a:t>8</a:t>
            </a:fld>
            <a:endParaRPr lang="en-US"/>
          </a:p>
        </p:txBody>
      </p:sp>
    </p:spTree>
    <p:extLst>
      <p:ext uri="{BB962C8B-B14F-4D97-AF65-F5344CB8AC3E}">
        <p14:creationId xmlns:p14="http://schemas.microsoft.com/office/powerpoint/2010/main" val="3364445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samples of different kinds of data. They are CFD data, synthetic particles and lab particles. The left movie shows the CFD data, the color represent the velocity magnitude and the arrows represent the velocity direction. For the particle images, the synthetic and lab images are shown on the middle and right respectively. It could be observed that the synthetic particle images and lab particle images are quite different.  There are many parameters that would influence the quality of the particle image in real world. For example, some particles may gather together and consist a larger particle, the different illumination conditions will cause different gray values for particles. </a:t>
            </a:r>
          </a:p>
        </p:txBody>
      </p:sp>
      <p:sp>
        <p:nvSpPr>
          <p:cNvPr id="4" name="Slide Number Placeholder 3"/>
          <p:cNvSpPr>
            <a:spLocks noGrp="1"/>
          </p:cNvSpPr>
          <p:nvPr>
            <p:ph type="sldNum" sz="quarter" idx="5"/>
          </p:nvPr>
        </p:nvSpPr>
        <p:spPr/>
        <p:txBody>
          <a:bodyPr/>
          <a:lstStyle/>
          <a:p>
            <a:fld id="{0BAFCD23-7734-A949-8BB3-0D8069F15A96}" type="slidenum">
              <a:rPr lang="en-US" smtClean="0"/>
              <a:t>9</a:t>
            </a:fld>
            <a:endParaRPr lang="en-US"/>
          </a:p>
        </p:txBody>
      </p:sp>
    </p:spTree>
    <p:extLst>
      <p:ext uri="{BB962C8B-B14F-4D97-AF65-F5344CB8AC3E}">
        <p14:creationId xmlns:p14="http://schemas.microsoft.com/office/powerpoint/2010/main" val="3941446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0C075-EE71-4B6E-A452-9EE46FF9E8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F654A22-A6B5-4F11-A8B9-060751EC2B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EB65335-7357-41E5-A774-F4C0ADEB733F}"/>
              </a:ext>
            </a:extLst>
          </p:cNvPr>
          <p:cNvSpPr>
            <a:spLocks noGrp="1"/>
          </p:cNvSpPr>
          <p:nvPr>
            <p:ph type="dt" sz="half" idx="10"/>
          </p:nvPr>
        </p:nvSpPr>
        <p:spPr/>
        <p:txBody>
          <a:bodyPr/>
          <a:lstStyle/>
          <a:p>
            <a:fld id="{4E0F86EB-7FCB-F24E-967C-FF6F9C0D387C}" type="datetime1">
              <a:rPr lang="en-US" smtClean="0"/>
              <a:t>9/6/19</a:t>
            </a:fld>
            <a:endParaRPr lang="en-GB"/>
          </a:p>
        </p:txBody>
      </p:sp>
      <p:sp>
        <p:nvSpPr>
          <p:cNvPr id="5" name="Footer Placeholder 4">
            <a:extLst>
              <a:ext uri="{FF2B5EF4-FFF2-40B4-BE49-F238E27FC236}">
                <a16:creationId xmlns:a16="http://schemas.microsoft.com/office/drawing/2014/main" id="{2C707D7E-4F49-4354-8A87-5B1427FE5824}"/>
              </a:ext>
            </a:extLst>
          </p:cNvPr>
          <p:cNvSpPr>
            <a:spLocks noGrp="1"/>
          </p:cNvSpPr>
          <p:nvPr>
            <p:ph type="ftr" sz="quarter" idx="11"/>
          </p:nvPr>
        </p:nvSpPr>
        <p:spPr/>
        <p:txBody>
          <a:bodyPr/>
          <a:lstStyle/>
          <a:p>
            <a:r>
              <a:rPr lang="en-GB"/>
              <a:t>ACSE 9 - Independent Research Project - Mingrui Zhang</a:t>
            </a:r>
          </a:p>
        </p:txBody>
      </p:sp>
      <p:sp>
        <p:nvSpPr>
          <p:cNvPr id="6" name="Slide Number Placeholder 5">
            <a:extLst>
              <a:ext uri="{FF2B5EF4-FFF2-40B4-BE49-F238E27FC236}">
                <a16:creationId xmlns:a16="http://schemas.microsoft.com/office/drawing/2014/main" id="{F36AE9CE-BC85-4F26-B29A-180056A26E81}"/>
              </a:ext>
            </a:extLst>
          </p:cNvPr>
          <p:cNvSpPr>
            <a:spLocks noGrp="1"/>
          </p:cNvSpPr>
          <p:nvPr>
            <p:ph type="sldNum" sz="quarter" idx="12"/>
          </p:nvPr>
        </p:nvSpPr>
        <p:spPr/>
        <p:txBody>
          <a:bodyPr/>
          <a:lstStyle/>
          <a:p>
            <a:fld id="{E7EB5E20-3767-4778-8A82-6EDB981CF182}" type="slidenum">
              <a:rPr lang="en-GB" smtClean="0"/>
              <a:t>‹#›</a:t>
            </a:fld>
            <a:endParaRPr lang="en-GB"/>
          </a:p>
        </p:txBody>
      </p:sp>
    </p:spTree>
    <p:extLst>
      <p:ext uri="{BB962C8B-B14F-4D97-AF65-F5344CB8AC3E}">
        <p14:creationId xmlns:p14="http://schemas.microsoft.com/office/powerpoint/2010/main" val="4223554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C9F5C-5C33-4B20-B284-2E88D50C90C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D3E2E49-E77E-45F2-9B41-88EE0EA1C0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9A54461-3B2F-440F-95C6-5FB947B2AD14}"/>
              </a:ext>
            </a:extLst>
          </p:cNvPr>
          <p:cNvSpPr>
            <a:spLocks noGrp="1"/>
          </p:cNvSpPr>
          <p:nvPr>
            <p:ph type="dt" sz="half" idx="10"/>
          </p:nvPr>
        </p:nvSpPr>
        <p:spPr/>
        <p:txBody>
          <a:bodyPr/>
          <a:lstStyle/>
          <a:p>
            <a:fld id="{47741369-4D45-F048-AF9E-049CCB3DC024}" type="datetime1">
              <a:rPr lang="en-US" smtClean="0"/>
              <a:t>9/6/19</a:t>
            </a:fld>
            <a:endParaRPr lang="en-GB"/>
          </a:p>
        </p:txBody>
      </p:sp>
      <p:sp>
        <p:nvSpPr>
          <p:cNvPr id="5" name="Footer Placeholder 4">
            <a:extLst>
              <a:ext uri="{FF2B5EF4-FFF2-40B4-BE49-F238E27FC236}">
                <a16:creationId xmlns:a16="http://schemas.microsoft.com/office/drawing/2014/main" id="{22C26BD3-13A5-431B-B3A5-615E4A77D9E8}"/>
              </a:ext>
            </a:extLst>
          </p:cNvPr>
          <p:cNvSpPr>
            <a:spLocks noGrp="1"/>
          </p:cNvSpPr>
          <p:nvPr>
            <p:ph type="ftr" sz="quarter" idx="11"/>
          </p:nvPr>
        </p:nvSpPr>
        <p:spPr/>
        <p:txBody>
          <a:bodyPr/>
          <a:lstStyle/>
          <a:p>
            <a:r>
              <a:rPr lang="en-GB"/>
              <a:t>ACSE 9 - Independent Research Project - Mingrui Zhang</a:t>
            </a:r>
          </a:p>
        </p:txBody>
      </p:sp>
      <p:sp>
        <p:nvSpPr>
          <p:cNvPr id="6" name="Slide Number Placeholder 5">
            <a:extLst>
              <a:ext uri="{FF2B5EF4-FFF2-40B4-BE49-F238E27FC236}">
                <a16:creationId xmlns:a16="http://schemas.microsoft.com/office/drawing/2014/main" id="{5E04663E-D721-401D-BE00-B5253892E432}"/>
              </a:ext>
            </a:extLst>
          </p:cNvPr>
          <p:cNvSpPr>
            <a:spLocks noGrp="1"/>
          </p:cNvSpPr>
          <p:nvPr>
            <p:ph type="sldNum" sz="quarter" idx="12"/>
          </p:nvPr>
        </p:nvSpPr>
        <p:spPr/>
        <p:txBody>
          <a:bodyPr/>
          <a:lstStyle/>
          <a:p>
            <a:fld id="{E7EB5E20-3767-4778-8A82-6EDB981CF182}" type="slidenum">
              <a:rPr lang="en-GB" smtClean="0"/>
              <a:t>‹#›</a:t>
            </a:fld>
            <a:endParaRPr lang="en-GB"/>
          </a:p>
        </p:txBody>
      </p:sp>
    </p:spTree>
    <p:extLst>
      <p:ext uri="{BB962C8B-B14F-4D97-AF65-F5344CB8AC3E}">
        <p14:creationId xmlns:p14="http://schemas.microsoft.com/office/powerpoint/2010/main" val="2234842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0F310A-F3CB-4699-BDBC-62404E951D3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6A66AC6-10C7-4D39-9DC8-E1A80DB8E2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C044D52-E145-4A9B-905E-86E6CBB8ED3A}"/>
              </a:ext>
            </a:extLst>
          </p:cNvPr>
          <p:cNvSpPr>
            <a:spLocks noGrp="1"/>
          </p:cNvSpPr>
          <p:nvPr>
            <p:ph type="dt" sz="half" idx="10"/>
          </p:nvPr>
        </p:nvSpPr>
        <p:spPr/>
        <p:txBody>
          <a:bodyPr/>
          <a:lstStyle/>
          <a:p>
            <a:fld id="{D6E5763F-7F23-5C41-9C58-A0F47899D2E0}" type="datetime1">
              <a:rPr lang="en-US" smtClean="0"/>
              <a:t>9/6/19</a:t>
            </a:fld>
            <a:endParaRPr lang="en-GB"/>
          </a:p>
        </p:txBody>
      </p:sp>
      <p:sp>
        <p:nvSpPr>
          <p:cNvPr id="5" name="Footer Placeholder 4">
            <a:extLst>
              <a:ext uri="{FF2B5EF4-FFF2-40B4-BE49-F238E27FC236}">
                <a16:creationId xmlns:a16="http://schemas.microsoft.com/office/drawing/2014/main" id="{04C9AC9F-F2E3-44D7-BDE2-B58F8E54C881}"/>
              </a:ext>
            </a:extLst>
          </p:cNvPr>
          <p:cNvSpPr>
            <a:spLocks noGrp="1"/>
          </p:cNvSpPr>
          <p:nvPr>
            <p:ph type="ftr" sz="quarter" idx="11"/>
          </p:nvPr>
        </p:nvSpPr>
        <p:spPr/>
        <p:txBody>
          <a:bodyPr/>
          <a:lstStyle/>
          <a:p>
            <a:r>
              <a:rPr lang="en-GB"/>
              <a:t>ACSE 9 - Independent Research Project - Mingrui Zhang</a:t>
            </a:r>
          </a:p>
        </p:txBody>
      </p:sp>
      <p:sp>
        <p:nvSpPr>
          <p:cNvPr id="6" name="Slide Number Placeholder 5">
            <a:extLst>
              <a:ext uri="{FF2B5EF4-FFF2-40B4-BE49-F238E27FC236}">
                <a16:creationId xmlns:a16="http://schemas.microsoft.com/office/drawing/2014/main" id="{DCAF6F52-6415-4E26-A5BC-1A94A77A30C0}"/>
              </a:ext>
            </a:extLst>
          </p:cNvPr>
          <p:cNvSpPr>
            <a:spLocks noGrp="1"/>
          </p:cNvSpPr>
          <p:nvPr>
            <p:ph type="sldNum" sz="quarter" idx="12"/>
          </p:nvPr>
        </p:nvSpPr>
        <p:spPr/>
        <p:txBody>
          <a:bodyPr/>
          <a:lstStyle/>
          <a:p>
            <a:fld id="{E7EB5E20-3767-4778-8A82-6EDB981CF182}" type="slidenum">
              <a:rPr lang="en-GB" smtClean="0"/>
              <a:t>‹#›</a:t>
            </a:fld>
            <a:endParaRPr lang="en-GB"/>
          </a:p>
        </p:txBody>
      </p:sp>
    </p:spTree>
    <p:extLst>
      <p:ext uri="{BB962C8B-B14F-4D97-AF65-F5344CB8AC3E}">
        <p14:creationId xmlns:p14="http://schemas.microsoft.com/office/powerpoint/2010/main" val="636526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C3277-90B8-4FA3-B3A2-03420C8FE90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614743C-46E4-43CA-9D21-4772DBBED5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2515F7-4104-4B6E-A2EF-BBE4AEFDB333}"/>
              </a:ext>
            </a:extLst>
          </p:cNvPr>
          <p:cNvSpPr>
            <a:spLocks noGrp="1"/>
          </p:cNvSpPr>
          <p:nvPr>
            <p:ph type="dt" sz="half" idx="10"/>
          </p:nvPr>
        </p:nvSpPr>
        <p:spPr/>
        <p:txBody>
          <a:bodyPr/>
          <a:lstStyle/>
          <a:p>
            <a:fld id="{C5AF3284-3872-1B49-9014-9D5AFFD07A9D}" type="datetime1">
              <a:rPr lang="en-US" smtClean="0"/>
              <a:t>9/6/19</a:t>
            </a:fld>
            <a:endParaRPr lang="en-GB"/>
          </a:p>
        </p:txBody>
      </p:sp>
      <p:sp>
        <p:nvSpPr>
          <p:cNvPr id="5" name="Footer Placeholder 4">
            <a:extLst>
              <a:ext uri="{FF2B5EF4-FFF2-40B4-BE49-F238E27FC236}">
                <a16:creationId xmlns:a16="http://schemas.microsoft.com/office/drawing/2014/main" id="{861CD620-4B3A-4A09-8286-283C688D9C91}"/>
              </a:ext>
            </a:extLst>
          </p:cNvPr>
          <p:cNvSpPr>
            <a:spLocks noGrp="1"/>
          </p:cNvSpPr>
          <p:nvPr>
            <p:ph type="ftr" sz="quarter" idx="11"/>
          </p:nvPr>
        </p:nvSpPr>
        <p:spPr/>
        <p:txBody>
          <a:bodyPr/>
          <a:lstStyle/>
          <a:p>
            <a:r>
              <a:rPr lang="en-GB"/>
              <a:t>ACSE 9 - Independent Research Project - Mingrui Zhang</a:t>
            </a:r>
          </a:p>
        </p:txBody>
      </p:sp>
      <p:sp>
        <p:nvSpPr>
          <p:cNvPr id="6" name="Slide Number Placeholder 5">
            <a:extLst>
              <a:ext uri="{FF2B5EF4-FFF2-40B4-BE49-F238E27FC236}">
                <a16:creationId xmlns:a16="http://schemas.microsoft.com/office/drawing/2014/main" id="{082A756C-F6A9-49FA-94B9-E7CB4165310B}"/>
              </a:ext>
            </a:extLst>
          </p:cNvPr>
          <p:cNvSpPr>
            <a:spLocks noGrp="1"/>
          </p:cNvSpPr>
          <p:nvPr>
            <p:ph type="sldNum" sz="quarter" idx="12"/>
          </p:nvPr>
        </p:nvSpPr>
        <p:spPr/>
        <p:txBody>
          <a:bodyPr/>
          <a:lstStyle/>
          <a:p>
            <a:fld id="{E7EB5E20-3767-4778-8A82-6EDB981CF182}" type="slidenum">
              <a:rPr lang="en-GB" smtClean="0"/>
              <a:t>‹#›</a:t>
            </a:fld>
            <a:endParaRPr lang="en-GB"/>
          </a:p>
        </p:txBody>
      </p:sp>
    </p:spTree>
    <p:extLst>
      <p:ext uri="{BB962C8B-B14F-4D97-AF65-F5344CB8AC3E}">
        <p14:creationId xmlns:p14="http://schemas.microsoft.com/office/powerpoint/2010/main" val="2149044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2759A-6BB5-4C5C-80D6-977213DBAC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9368500-54C2-4E8D-960E-42ED7DF225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BE1324-C3ED-40B6-9B80-CDE44026123D}"/>
              </a:ext>
            </a:extLst>
          </p:cNvPr>
          <p:cNvSpPr>
            <a:spLocks noGrp="1"/>
          </p:cNvSpPr>
          <p:nvPr>
            <p:ph type="dt" sz="half" idx="10"/>
          </p:nvPr>
        </p:nvSpPr>
        <p:spPr/>
        <p:txBody>
          <a:bodyPr/>
          <a:lstStyle/>
          <a:p>
            <a:fld id="{11DA2673-63B0-8A4D-B4AE-ED00017C9FAF}" type="datetime1">
              <a:rPr lang="en-US" smtClean="0"/>
              <a:t>9/6/19</a:t>
            </a:fld>
            <a:endParaRPr lang="en-GB"/>
          </a:p>
        </p:txBody>
      </p:sp>
      <p:sp>
        <p:nvSpPr>
          <p:cNvPr id="5" name="Footer Placeholder 4">
            <a:extLst>
              <a:ext uri="{FF2B5EF4-FFF2-40B4-BE49-F238E27FC236}">
                <a16:creationId xmlns:a16="http://schemas.microsoft.com/office/drawing/2014/main" id="{5FD7ACF9-46D4-4A40-916C-A99F75EECB50}"/>
              </a:ext>
            </a:extLst>
          </p:cNvPr>
          <p:cNvSpPr>
            <a:spLocks noGrp="1"/>
          </p:cNvSpPr>
          <p:nvPr>
            <p:ph type="ftr" sz="quarter" idx="11"/>
          </p:nvPr>
        </p:nvSpPr>
        <p:spPr/>
        <p:txBody>
          <a:bodyPr/>
          <a:lstStyle/>
          <a:p>
            <a:r>
              <a:rPr lang="en-GB"/>
              <a:t>ACSE 9 - Independent Research Project - Mingrui Zhang</a:t>
            </a:r>
          </a:p>
        </p:txBody>
      </p:sp>
      <p:sp>
        <p:nvSpPr>
          <p:cNvPr id="6" name="Slide Number Placeholder 5">
            <a:extLst>
              <a:ext uri="{FF2B5EF4-FFF2-40B4-BE49-F238E27FC236}">
                <a16:creationId xmlns:a16="http://schemas.microsoft.com/office/drawing/2014/main" id="{8AB73324-BD15-4263-8C83-780F7DB46969}"/>
              </a:ext>
            </a:extLst>
          </p:cNvPr>
          <p:cNvSpPr>
            <a:spLocks noGrp="1"/>
          </p:cNvSpPr>
          <p:nvPr>
            <p:ph type="sldNum" sz="quarter" idx="12"/>
          </p:nvPr>
        </p:nvSpPr>
        <p:spPr/>
        <p:txBody>
          <a:bodyPr/>
          <a:lstStyle/>
          <a:p>
            <a:fld id="{E7EB5E20-3767-4778-8A82-6EDB981CF182}" type="slidenum">
              <a:rPr lang="en-GB" smtClean="0"/>
              <a:t>‹#›</a:t>
            </a:fld>
            <a:endParaRPr lang="en-GB"/>
          </a:p>
        </p:txBody>
      </p:sp>
    </p:spTree>
    <p:extLst>
      <p:ext uri="{BB962C8B-B14F-4D97-AF65-F5344CB8AC3E}">
        <p14:creationId xmlns:p14="http://schemas.microsoft.com/office/powerpoint/2010/main" val="1620931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B554A-083C-4509-A482-3CC19E46857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2D6E72-E03C-4138-B74B-F6F8A0AB36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EF287B7-66EA-40C2-8A02-B4B7FF9553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7A513D4-DC85-4E8B-A194-B4FAFC5721D6}"/>
              </a:ext>
            </a:extLst>
          </p:cNvPr>
          <p:cNvSpPr>
            <a:spLocks noGrp="1"/>
          </p:cNvSpPr>
          <p:nvPr>
            <p:ph type="dt" sz="half" idx="10"/>
          </p:nvPr>
        </p:nvSpPr>
        <p:spPr/>
        <p:txBody>
          <a:bodyPr/>
          <a:lstStyle/>
          <a:p>
            <a:fld id="{C76DBD8B-9F4A-E844-937B-16DBD407FD6B}" type="datetime1">
              <a:rPr lang="en-US" smtClean="0"/>
              <a:t>9/6/19</a:t>
            </a:fld>
            <a:endParaRPr lang="en-GB"/>
          </a:p>
        </p:txBody>
      </p:sp>
      <p:sp>
        <p:nvSpPr>
          <p:cNvPr id="6" name="Footer Placeholder 5">
            <a:extLst>
              <a:ext uri="{FF2B5EF4-FFF2-40B4-BE49-F238E27FC236}">
                <a16:creationId xmlns:a16="http://schemas.microsoft.com/office/drawing/2014/main" id="{611BD374-162A-4469-AC56-C6D83EF7D59E}"/>
              </a:ext>
            </a:extLst>
          </p:cNvPr>
          <p:cNvSpPr>
            <a:spLocks noGrp="1"/>
          </p:cNvSpPr>
          <p:nvPr>
            <p:ph type="ftr" sz="quarter" idx="11"/>
          </p:nvPr>
        </p:nvSpPr>
        <p:spPr/>
        <p:txBody>
          <a:bodyPr/>
          <a:lstStyle/>
          <a:p>
            <a:r>
              <a:rPr lang="en-GB"/>
              <a:t>ACSE 9 - Independent Research Project - Mingrui Zhang</a:t>
            </a:r>
          </a:p>
        </p:txBody>
      </p:sp>
      <p:sp>
        <p:nvSpPr>
          <p:cNvPr id="7" name="Slide Number Placeholder 6">
            <a:extLst>
              <a:ext uri="{FF2B5EF4-FFF2-40B4-BE49-F238E27FC236}">
                <a16:creationId xmlns:a16="http://schemas.microsoft.com/office/drawing/2014/main" id="{18C08D18-16EA-46E7-8496-E40D8BF7E3D1}"/>
              </a:ext>
            </a:extLst>
          </p:cNvPr>
          <p:cNvSpPr>
            <a:spLocks noGrp="1"/>
          </p:cNvSpPr>
          <p:nvPr>
            <p:ph type="sldNum" sz="quarter" idx="12"/>
          </p:nvPr>
        </p:nvSpPr>
        <p:spPr/>
        <p:txBody>
          <a:bodyPr/>
          <a:lstStyle/>
          <a:p>
            <a:fld id="{E7EB5E20-3767-4778-8A82-6EDB981CF182}" type="slidenum">
              <a:rPr lang="en-GB" smtClean="0"/>
              <a:t>‹#›</a:t>
            </a:fld>
            <a:endParaRPr lang="en-GB"/>
          </a:p>
        </p:txBody>
      </p:sp>
    </p:spTree>
    <p:extLst>
      <p:ext uri="{BB962C8B-B14F-4D97-AF65-F5344CB8AC3E}">
        <p14:creationId xmlns:p14="http://schemas.microsoft.com/office/powerpoint/2010/main" val="193318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E19B4-F394-4BB3-A44D-7AC12B467C6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15F5719-1EDD-4853-8D2A-BC7BB23F4F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27BFC-D275-43A1-AA1B-01045292F2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9A93815-806A-4841-9AB6-6E127EA39C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3B9CF9-DE52-426F-A630-633EC3747F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FF03D9D-ECA1-42E8-99FC-A8B1E0BDE1D7}"/>
              </a:ext>
            </a:extLst>
          </p:cNvPr>
          <p:cNvSpPr>
            <a:spLocks noGrp="1"/>
          </p:cNvSpPr>
          <p:nvPr>
            <p:ph type="dt" sz="half" idx="10"/>
          </p:nvPr>
        </p:nvSpPr>
        <p:spPr/>
        <p:txBody>
          <a:bodyPr/>
          <a:lstStyle/>
          <a:p>
            <a:fld id="{51B67245-0F57-944E-84AA-D5693E85BF69}" type="datetime1">
              <a:rPr lang="en-US" smtClean="0"/>
              <a:t>9/6/19</a:t>
            </a:fld>
            <a:endParaRPr lang="en-GB"/>
          </a:p>
        </p:txBody>
      </p:sp>
      <p:sp>
        <p:nvSpPr>
          <p:cNvPr id="8" name="Footer Placeholder 7">
            <a:extLst>
              <a:ext uri="{FF2B5EF4-FFF2-40B4-BE49-F238E27FC236}">
                <a16:creationId xmlns:a16="http://schemas.microsoft.com/office/drawing/2014/main" id="{65B45209-1CC4-40DE-BD25-31276C94E46C}"/>
              </a:ext>
            </a:extLst>
          </p:cNvPr>
          <p:cNvSpPr>
            <a:spLocks noGrp="1"/>
          </p:cNvSpPr>
          <p:nvPr>
            <p:ph type="ftr" sz="quarter" idx="11"/>
          </p:nvPr>
        </p:nvSpPr>
        <p:spPr/>
        <p:txBody>
          <a:bodyPr/>
          <a:lstStyle/>
          <a:p>
            <a:r>
              <a:rPr lang="en-GB"/>
              <a:t>ACSE 9 - Independent Research Project - Mingrui Zhang</a:t>
            </a:r>
          </a:p>
        </p:txBody>
      </p:sp>
      <p:sp>
        <p:nvSpPr>
          <p:cNvPr id="9" name="Slide Number Placeholder 8">
            <a:extLst>
              <a:ext uri="{FF2B5EF4-FFF2-40B4-BE49-F238E27FC236}">
                <a16:creationId xmlns:a16="http://schemas.microsoft.com/office/drawing/2014/main" id="{EA0A08F6-3BE2-4B94-8D7F-660248F25EE9}"/>
              </a:ext>
            </a:extLst>
          </p:cNvPr>
          <p:cNvSpPr>
            <a:spLocks noGrp="1"/>
          </p:cNvSpPr>
          <p:nvPr>
            <p:ph type="sldNum" sz="quarter" idx="12"/>
          </p:nvPr>
        </p:nvSpPr>
        <p:spPr/>
        <p:txBody>
          <a:bodyPr/>
          <a:lstStyle/>
          <a:p>
            <a:fld id="{E7EB5E20-3767-4778-8A82-6EDB981CF182}" type="slidenum">
              <a:rPr lang="en-GB" smtClean="0"/>
              <a:t>‹#›</a:t>
            </a:fld>
            <a:endParaRPr lang="en-GB"/>
          </a:p>
        </p:txBody>
      </p:sp>
    </p:spTree>
    <p:extLst>
      <p:ext uri="{BB962C8B-B14F-4D97-AF65-F5344CB8AC3E}">
        <p14:creationId xmlns:p14="http://schemas.microsoft.com/office/powerpoint/2010/main" val="2331891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EE80D-FB05-4C55-9EEF-A281AAD51B1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204E3F8-A325-45E2-AA0A-00C4DE6472E6}"/>
              </a:ext>
            </a:extLst>
          </p:cNvPr>
          <p:cNvSpPr>
            <a:spLocks noGrp="1"/>
          </p:cNvSpPr>
          <p:nvPr>
            <p:ph type="dt" sz="half" idx="10"/>
          </p:nvPr>
        </p:nvSpPr>
        <p:spPr/>
        <p:txBody>
          <a:bodyPr/>
          <a:lstStyle/>
          <a:p>
            <a:fld id="{575CA38C-90C6-BB40-9E5B-6663EDBE578A}" type="datetime1">
              <a:rPr lang="en-US" smtClean="0"/>
              <a:t>9/6/19</a:t>
            </a:fld>
            <a:endParaRPr lang="en-GB"/>
          </a:p>
        </p:txBody>
      </p:sp>
      <p:sp>
        <p:nvSpPr>
          <p:cNvPr id="4" name="Footer Placeholder 3">
            <a:extLst>
              <a:ext uri="{FF2B5EF4-FFF2-40B4-BE49-F238E27FC236}">
                <a16:creationId xmlns:a16="http://schemas.microsoft.com/office/drawing/2014/main" id="{C442D332-86B5-4342-8CEA-96A42182EAC4}"/>
              </a:ext>
            </a:extLst>
          </p:cNvPr>
          <p:cNvSpPr>
            <a:spLocks noGrp="1"/>
          </p:cNvSpPr>
          <p:nvPr>
            <p:ph type="ftr" sz="quarter" idx="11"/>
          </p:nvPr>
        </p:nvSpPr>
        <p:spPr/>
        <p:txBody>
          <a:bodyPr/>
          <a:lstStyle/>
          <a:p>
            <a:r>
              <a:rPr lang="en-GB"/>
              <a:t>ACSE 9 - Independent Research Project - Mingrui Zhang</a:t>
            </a:r>
          </a:p>
        </p:txBody>
      </p:sp>
      <p:sp>
        <p:nvSpPr>
          <p:cNvPr id="5" name="Slide Number Placeholder 4">
            <a:extLst>
              <a:ext uri="{FF2B5EF4-FFF2-40B4-BE49-F238E27FC236}">
                <a16:creationId xmlns:a16="http://schemas.microsoft.com/office/drawing/2014/main" id="{19B556D4-60DF-4042-A392-C209E4A5F8DF}"/>
              </a:ext>
            </a:extLst>
          </p:cNvPr>
          <p:cNvSpPr>
            <a:spLocks noGrp="1"/>
          </p:cNvSpPr>
          <p:nvPr>
            <p:ph type="sldNum" sz="quarter" idx="12"/>
          </p:nvPr>
        </p:nvSpPr>
        <p:spPr/>
        <p:txBody>
          <a:bodyPr/>
          <a:lstStyle/>
          <a:p>
            <a:fld id="{E7EB5E20-3767-4778-8A82-6EDB981CF182}" type="slidenum">
              <a:rPr lang="en-GB" smtClean="0"/>
              <a:t>‹#›</a:t>
            </a:fld>
            <a:endParaRPr lang="en-GB"/>
          </a:p>
        </p:txBody>
      </p:sp>
    </p:spTree>
    <p:extLst>
      <p:ext uri="{BB962C8B-B14F-4D97-AF65-F5344CB8AC3E}">
        <p14:creationId xmlns:p14="http://schemas.microsoft.com/office/powerpoint/2010/main" val="4060304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B41AE9-C24F-4A9D-85D9-2F5CB20E8098}"/>
              </a:ext>
            </a:extLst>
          </p:cNvPr>
          <p:cNvSpPr>
            <a:spLocks noGrp="1"/>
          </p:cNvSpPr>
          <p:nvPr>
            <p:ph type="dt" sz="half" idx="10"/>
          </p:nvPr>
        </p:nvSpPr>
        <p:spPr/>
        <p:txBody>
          <a:bodyPr/>
          <a:lstStyle/>
          <a:p>
            <a:fld id="{AD0A3DD2-4B25-B143-A5EB-DC12D33E13AF}" type="datetime1">
              <a:rPr lang="en-US" smtClean="0"/>
              <a:t>9/6/19</a:t>
            </a:fld>
            <a:endParaRPr lang="en-GB"/>
          </a:p>
        </p:txBody>
      </p:sp>
      <p:sp>
        <p:nvSpPr>
          <p:cNvPr id="3" name="Footer Placeholder 2">
            <a:extLst>
              <a:ext uri="{FF2B5EF4-FFF2-40B4-BE49-F238E27FC236}">
                <a16:creationId xmlns:a16="http://schemas.microsoft.com/office/drawing/2014/main" id="{8CE401BF-B632-4993-BB27-CEB174E1814F}"/>
              </a:ext>
            </a:extLst>
          </p:cNvPr>
          <p:cNvSpPr>
            <a:spLocks noGrp="1"/>
          </p:cNvSpPr>
          <p:nvPr>
            <p:ph type="ftr" sz="quarter" idx="11"/>
          </p:nvPr>
        </p:nvSpPr>
        <p:spPr/>
        <p:txBody>
          <a:bodyPr/>
          <a:lstStyle/>
          <a:p>
            <a:r>
              <a:rPr lang="en-GB"/>
              <a:t>ACSE 9 - Independent Research Project - Mingrui Zhang</a:t>
            </a:r>
          </a:p>
        </p:txBody>
      </p:sp>
      <p:sp>
        <p:nvSpPr>
          <p:cNvPr id="4" name="Slide Number Placeholder 3">
            <a:extLst>
              <a:ext uri="{FF2B5EF4-FFF2-40B4-BE49-F238E27FC236}">
                <a16:creationId xmlns:a16="http://schemas.microsoft.com/office/drawing/2014/main" id="{C74692E8-19A0-41A5-ABAD-893F55905D44}"/>
              </a:ext>
            </a:extLst>
          </p:cNvPr>
          <p:cNvSpPr>
            <a:spLocks noGrp="1"/>
          </p:cNvSpPr>
          <p:nvPr>
            <p:ph type="sldNum" sz="quarter" idx="12"/>
          </p:nvPr>
        </p:nvSpPr>
        <p:spPr/>
        <p:txBody>
          <a:bodyPr/>
          <a:lstStyle/>
          <a:p>
            <a:fld id="{E7EB5E20-3767-4778-8A82-6EDB981CF182}" type="slidenum">
              <a:rPr lang="en-GB" smtClean="0"/>
              <a:t>‹#›</a:t>
            </a:fld>
            <a:endParaRPr lang="en-GB"/>
          </a:p>
        </p:txBody>
      </p:sp>
    </p:spTree>
    <p:extLst>
      <p:ext uri="{BB962C8B-B14F-4D97-AF65-F5344CB8AC3E}">
        <p14:creationId xmlns:p14="http://schemas.microsoft.com/office/powerpoint/2010/main" val="1261309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22677-8F17-4603-A91C-1E5CDE9FDB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DD0FE33-A6B7-44B9-AC8C-3797F06352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F38D60D-AE16-487D-AE11-F27C5B8321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6E621F-DFA3-4261-AB78-CF54EB9AED7F}"/>
              </a:ext>
            </a:extLst>
          </p:cNvPr>
          <p:cNvSpPr>
            <a:spLocks noGrp="1"/>
          </p:cNvSpPr>
          <p:nvPr>
            <p:ph type="dt" sz="half" idx="10"/>
          </p:nvPr>
        </p:nvSpPr>
        <p:spPr/>
        <p:txBody>
          <a:bodyPr/>
          <a:lstStyle/>
          <a:p>
            <a:fld id="{B2579655-1506-024C-A8AF-461347982295}" type="datetime1">
              <a:rPr lang="en-US" smtClean="0"/>
              <a:t>9/6/19</a:t>
            </a:fld>
            <a:endParaRPr lang="en-GB"/>
          </a:p>
        </p:txBody>
      </p:sp>
      <p:sp>
        <p:nvSpPr>
          <p:cNvPr id="6" name="Footer Placeholder 5">
            <a:extLst>
              <a:ext uri="{FF2B5EF4-FFF2-40B4-BE49-F238E27FC236}">
                <a16:creationId xmlns:a16="http://schemas.microsoft.com/office/drawing/2014/main" id="{56F6DF48-E2A9-40E5-B09E-A9E593472DF1}"/>
              </a:ext>
            </a:extLst>
          </p:cNvPr>
          <p:cNvSpPr>
            <a:spLocks noGrp="1"/>
          </p:cNvSpPr>
          <p:nvPr>
            <p:ph type="ftr" sz="quarter" idx="11"/>
          </p:nvPr>
        </p:nvSpPr>
        <p:spPr/>
        <p:txBody>
          <a:bodyPr/>
          <a:lstStyle/>
          <a:p>
            <a:r>
              <a:rPr lang="en-GB"/>
              <a:t>ACSE 9 - Independent Research Project - Mingrui Zhang</a:t>
            </a:r>
          </a:p>
        </p:txBody>
      </p:sp>
      <p:sp>
        <p:nvSpPr>
          <p:cNvPr id="7" name="Slide Number Placeholder 6">
            <a:extLst>
              <a:ext uri="{FF2B5EF4-FFF2-40B4-BE49-F238E27FC236}">
                <a16:creationId xmlns:a16="http://schemas.microsoft.com/office/drawing/2014/main" id="{EAD50033-E35B-457F-8654-2D13AF37B630}"/>
              </a:ext>
            </a:extLst>
          </p:cNvPr>
          <p:cNvSpPr>
            <a:spLocks noGrp="1"/>
          </p:cNvSpPr>
          <p:nvPr>
            <p:ph type="sldNum" sz="quarter" idx="12"/>
          </p:nvPr>
        </p:nvSpPr>
        <p:spPr/>
        <p:txBody>
          <a:bodyPr/>
          <a:lstStyle/>
          <a:p>
            <a:fld id="{E7EB5E20-3767-4778-8A82-6EDB981CF182}" type="slidenum">
              <a:rPr lang="en-GB" smtClean="0"/>
              <a:t>‹#›</a:t>
            </a:fld>
            <a:endParaRPr lang="en-GB"/>
          </a:p>
        </p:txBody>
      </p:sp>
    </p:spTree>
    <p:extLst>
      <p:ext uri="{BB962C8B-B14F-4D97-AF65-F5344CB8AC3E}">
        <p14:creationId xmlns:p14="http://schemas.microsoft.com/office/powerpoint/2010/main" val="1684033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FD944-8F13-4115-8D44-24D39CFA1E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B71BE8A-D8DF-40B8-9D42-2E7990C21F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0A6F36F-73CB-43C9-B7DE-3896462445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1513F6-F08B-45B0-B3AE-B9A8319D82C0}"/>
              </a:ext>
            </a:extLst>
          </p:cNvPr>
          <p:cNvSpPr>
            <a:spLocks noGrp="1"/>
          </p:cNvSpPr>
          <p:nvPr>
            <p:ph type="dt" sz="half" idx="10"/>
          </p:nvPr>
        </p:nvSpPr>
        <p:spPr/>
        <p:txBody>
          <a:bodyPr/>
          <a:lstStyle/>
          <a:p>
            <a:fld id="{60CEF5B7-2E30-8C49-8B26-C20F8D9813A7}" type="datetime1">
              <a:rPr lang="en-US" smtClean="0"/>
              <a:t>9/6/19</a:t>
            </a:fld>
            <a:endParaRPr lang="en-GB"/>
          </a:p>
        </p:txBody>
      </p:sp>
      <p:sp>
        <p:nvSpPr>
          <p:cNvPr id="6" name="Footer Placeholder 5">
            <a:extLst>
              <a:ext uri="{FF2B5EF4-FFF2-40B4-BE49-F238E27FC236}">
                <a16:creationId xmlns:a16="http://schemas.microsoft.com/office/drawing/2014/main" id="{7B69AD7F-A619-4EC9-A6E2-21AEE298DD4A}"/>
              </a:ext>
            </a:extLst>
          </p:cNvPr>
          <p:cNvSpPr>
            <a:spLocks noGrp="1"/>
          </p:cNvSpPr>
          <p:nvPr>
            <p:ph type="ftr" sz="quarter" idx="11"/>
          </p:nvPr>
        </p:nvSpPr>
        <p:spPr/>
        <p:txBody>
          <a:bodyPr/>
          <a:lstStyle/>
          <a:p>
            <a:r>
              <a:rPr lang="en-GB"/>
              <a:t>ACSE 9 - Independent Research Project - Mingrui Zhang</a:t>
            </a:r>
          </a:p>
        </p:txBody>
      </p:sp>
      <p:sp>
        <p:nvSpPr>
          <p:cNvPr id="7" name="Slide Number Placeholder 6">
            <a:extLst>
              <a:ext uri="{FF2B5EF4-FFF2-40B4-BE49-F238E27FC236}">
                <a16:creationId xmlns:a16="http://schemas.microsoft.com/office/drawing/2014/main" id="{86CDF6B6-CE44-4774-9682-D77ED3FEEED8}"/>
              </a:ext>
            </a:extLst>
          </p:cNvPr>
          <p:cNvSpPr>
            <a:spLocks noGrp="1"/>
          </p:cNvSpPr>
          <p:nvPr>
            <p:ph type="sldNum" sz="quarter" idx="12"/>
          </p:nvPr>
        </p:nvSpPr>
        <p:spPr/>
        <p:txBody>
          <a:bodyPr/>
          <a:lstStyle/>
          <a:p>
            <a:fld id="{E7EB5E20-3767-4778-8A82-6EDB981CF182}" type="slidenum">
              <a:rPr lang="en-GB" smtClean="0"/>
              <a:t>‹#›</a:t>
            </a:fld>
            <a:endParaRPr lang="en-GB"/>
          </a:p>
        </p:txBody>
      </p:sp>
    </p:spTree>
    <p:extLst>
      <p:ext uri="{BB962C8B-B14F-4D97-AF65-F5344CB8AC3E}">
        <p14:creationId xmlns:p14="http://schemas.microsoft.com/office/powerpoint/2010/main" val="1885272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8A5DB7-1B23-4970-A214-E8BBE7910F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CF3D0DA-9B3C-402C-AC6E-5E9649E2D2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07C2D1-A08D-40AE-858D-97ADBBD754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9A1948-BE25-6C4F-BAB2-57CAAED2F690}" type="datetime1">
              <a:rPr lang="en-US" smtClean="0"/>
              <a:t>9/6/19</a:t>
            </a:fld>
            <a:endParaRPr lang="en-GB"/>
          </a:p>
        </p:txBody>
      </p:sp>
      <p:sp>
        <p:nvSpPr>
          <p:cNvPr id="5" name="Footer Placeholder 4">
            <a:extLst>
              <a:ext uri="{FF2B5EF4-FFF2-40B4-BE49-F238E27FC236}">
                <a16:creationId xmlns:a16="http://schemas.microsoft.com/office/drawing/2014/main" id="{525E4B32-FD77-4D0B-B754-9049BD7E80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ACSE 9 - Independent Research Project - Mingrui Zhang</a:t>
            </a:r>
          </a:p>
        </p:txBody>
      </p:sp>
      <p:sp>
        <p:nvSpPr>
          <p:cNvPr id="6" name="Slide Number Placeholder 5">
            <a:extLst>
              <a:ext uri="{FF2B5EF4-FFF2-40B4-BE49-F238E27FC236}">
                <a16:creationId xmlns:a16="http://schemas.microsoft.com/office/drawing/2014/main" id="{3A1F2D7E-C408-4A4F-9EC2-16F8DE8CA3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EB5E20-3767-4778-8A82-6EDB981CF182}" type="slidenum">
              <a:rPr lang="en-GB" smtClean="0"/>
              <a:t>‹#›</a:t>
            </a:fld>
            <a:endParaRPr lang="en-GB"/>
          </a:p>
        </p:txBody>
      </p:sp>
    </p:spTree>
    <p:extLst>
      <p:ext uri="{BB962C8B-B14F-4D97-AF65-F5344CB8AC3E}">
        <p14:creationId xmlns:p14="http://schemas.microsoft.com/office/powerpoint/2010/main" val="3000387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gif"/><Relationship Id="rId4" Type="http://schemas.openxmlformats.org/officeDocument/2006/relationships/image" Target="../media/image14.gif"/></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gif"/><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gif"/></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image" Target="../media/image44.gif"/><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png"/><Relationship Id="rId7"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1.png"/></Relationships>
</file>

<file path=ppt/slides/_rels/slide23.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25.gif"/><Relationship Id="rId7" Type="http://schemas.openxmlformats.org/officeDocument/2006/relationships/image" Target="../media/image3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image" Target="../media/image1.png"/><Relationship Id="rId4" Type="http://schemas.openxmlformats.org/officeDocument/2006/relationships/image" Target="../media/image52.gif"/><Relationship Id="rId9" Type="http://schemas.openxmlformats.org/officeDocument/2006/relationships/image" Target="../media/image360.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gi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58.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9.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4.gi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3.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png"/><Relationship Id="rId7"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hyperlink" Target="https://pytorch.org/" TargetMode="External"/><Relationship Id="rId3" Type="http://schemas.openxmlformats.org/officeDocument/2006/relationships/image" Target="../media/image1.png"/><Relationship Id="rId7" Type="http://schemas.openxmlformats.org/officeDocument/2006/relationships/hyperlink" Target="https://github.com/jrper/ParticleModule" TargetMode="External"/><Relationship Id="rId12"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thetisproject.org/" TargetMode="External"/><Relationship Id="rId11" Type="http://schemas.openxmlformats.org/officeDocument/2006/relationships/image" Target="../media/image9.tiff"/><Relationship Id="rId5" Type="http://schemas.openxmlformats.org/officeDocument/2006/relationships/hyperlink" Target="https://www.firedrakeproject.org/" TargetMode="External"/><Relationship Id="rId10"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hyperlink" Target="https://colab.research.google.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gif"/><Relationship Id="rId5" Type="http://schemas.openxmlformats.org/officeDocument/2006/relationships/image" Target="../media/image14.gif"/><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10378-B951-4647-9A52-EC8C828DD538}"/>
              </a:ext>
            </a:extLst>
          </p:cNvPr>
          <p:cNvSpPr>
            <a:spLocks noGrp="1"/>
          </p:cNvSpPr>
          <p:nvPr>
            <p:ph type="ctrTitle"/>
          </p:nvPr>
        </p:nvSpPr>
        <p:spPr>
          <a:xfrm>
            <a:off x="1181099" y="996500"/>
            <a:ext cx="10106025" cy="3549647"/>
          </a:xfrm>
        </p:spPr>
        <p:txBody>
          <a:bodyPr>
            <a:noAutofit/>
          </a:bodyPr>
          <a:lstStyle/>
          <a:p>
            <a:r>
              <a:rPr lang="en-US" sz="4000" b="1" dirty="0">
                <a:latin typeface="Microsoft YaHei" panose="020B0503020204020204" pitchFamily="34" charset="-122"/>
                <a:ea typeface="Microsoft YaHei" panose="020B0503020204020204" pitchFamily="34" charset="-122"/>
              </a:rPr>
              <a:t>Shallow water flow field inference using convolutional neural</a:t>
            </a:r>
            <a:br>
              <a:rPr lang="en-US" sz="4000" b="1" dirty="0">
                <a:latin typeface="Microsoft YaHei" panose="020B0503020204020204" pitchFamily="34" charset="-122"/>
                <a:ea typeface="Microsoft YaHei" panose="020B0503020204020204" pitchFamily="34" charset="-122"/>
              </a:rPr>
            </a:br>
            <a:r>
              <a:rPr lang="en-US" sz="4000" b="1" dirty="0">
                <a:latin typeface="Microsoft YaHei" panose="020B0503020204020204" pitchFamily="34" charset="-122"/>
                <a:ea typeface="Microsoft YaHei" panose="020B0503020204020204" pitchFamily="34" charset="-122"/>
              </a:rPr>
              <a:t>networks with particle images</a:t>
            </a:r>
            <a:br>
              <a:rPr lang="en-US" sz="4400" b="1" dirty="0">
                <a:latin typeface="Microsoft YaHei" panose="020B0503020204020204" pitchFamily="34" charset="-122"/>
                <a:ea typeface="Microsoft YaHei" panose="020B0503020204020204" pitchFamily="34" charset="-122"/>
              </a:rPr>
            </a:br>
            <a:endParaRPr lang="en-GB" sz="4400" b="1" dirty="0">
              <a:latin typeface="Microsoft YaHei" panose="020B0503020204020204" pitchFamily="34" charset="-122"/>
              <a:ea typeface="Microsoft YaHei" panose="020B0503020204020204" pitchFamily="34" charset="-122"/>
            </a:endParaRPr>
          </a:p>
        </p:txBody>
      </p:sp>
      <p:sp>
        <p:nvSpPr>
          <p:cNvPr id="3" name="Subtitle 2">
            <a:extLst>
              <a:ext uri="{FF2B5EF4-FFF2-40B4-BE49-F238E27FC236}">
                <a16:creationId xmlns:a16="http://schemas.microsoft.com/office/drawing/2014/main" id="{8DD5681A-2799-45A2-A2D7-BBB599EF692F}"/>
              </a:ext>
            </a:extLst>
          </p:cNvPr>
          <p:cNvSpPr>
            <a:spLocks noGrp="1"/>
          </p:cNvSpPr>
          <p:nvPr>
            <p:ph type="subTitle" idx="1"/>
          </p:nvPr>
        </p:nvSpPr>
        <p:spPr>
          <a:xfrm>
            <a:off x="1524000" y="4236453"/>
            <a:ext cx="9144000" cy="1655762"/>
          </a:xfrm>
        </p:spPr>
        <p:txBody>
          <a:bodyPr/>
          <a:lstStyle/>
          <a:p>
            <a:r>
              <a:rPr lang="en-GB" dirty="0"/>
              <a:t>ACSE 9 - Independent Research Project</a:t>
            </a:r>
          </a:p>
          <a:p>
            <a:r>
              <a:rPr lang="en-GB" dirty="0" err="1"/>
              <a:t>Mingrui</a:t>
            </a:r>
            <a:r>
              <a:rPr lang="en-GB" dirty="0"/>
              <a:t> Zhang</a:t>
            </a:r>
          </a:p>
          <a:p>
            <a:r>
              <a:rPr lang="en-GB" dirty="0"/>
              <a:t>Supervisor: </a:t>
            </a:r>
            <a:r>
              <a:rPr lang="en-US" dirty="0"/>
              <a:t>Matthew Piggott, James Percival</a:t>
            </a:r>
            <a:endParaRPr lang="en-GB" dirty="0"/>
          </a:p>
        </p:txBody>
      </p:sp>
      <p:pic>
        <p:nvPicPr>
          <p:cNvPr id="5" name="Picture 4" descr="A close up of a logo&#10;&#10;Description automatically generated">
            <a:extLst>
              <a:ext uri="{FF2B5EF4-FFF2-40B4-BE49-F238E27FC236}">
                <a16:creationId xmlns:a16="http://schemas.microsoft.com/office/drawing/2014/main" id="{CEC74CAA-BB87-DF42-B907-7B2C059095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889000"/>
          </a:xfrm>
          <a:prstGeom prst="rect">
            <a:avLst/>
          </a:prstGeom>
        </p:spPr>
      </p:pic>
    </p:spTree>
    <p:extLst>
      <p:ext uri="{BB962C8B-B14F-4D97-AF65-F5344CB8AC3E}">
        <p14:creationId xmlns:p14="http://schemas.microsoft.com/office/powerpoint/2010/main" val="55421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25B5A85-C226-4C92-8511-FD44C6E73CB2}"/>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320721E2-3BED-46F0-9441-6FB99C35A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B453DC3B-516D-4816-AFB5-EBA76091AA4C}"/>
                </a:ext>
              </a:extLst>
            </p:cNvPr>
            <p:cNvPicPr>
              <a:picLocks noChangeAspect="1"/>
            </p:cNvPicPr>
            <p:nvPr/>
          </p:nvPicPr>
          <p:blipFill rotWithShape="1">
            <a:blip r:embed="rId3">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704CA8F9-5924-44D5-B237-DF3A518F78B2}"/>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Data Generation</a:t>
            </a:r>
          </a:p>
        </p:txBody>
      </p:sp>
      <p:pic>
        <p:nvPicPr>
          <p:cNvPr id="9" name="Picture 8">
            <a:extLst>
              <a:ext uri="{FF2B5EF4-FFF2-40B4-BE49-F238E27FC236}">
                <a16:creationId xmlns:a16="http://schemas.microsoft.com/office/drawing/2014/main" id="{9DF0510C-A911-4E22-A3CE-C2861963E1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2599" y="2432785"/>
            <a:ext cx="4333875" cy="3538285"/>
          </a:xfrm>
          <a:prstGeom prst="rect">
            <a:avLst/>
          </a:prstGeom>
        </p:spPr>
      </p:pic>
      <p:sp>
        <p:nvSpPr>
          <p:cNvPr id="10" name="Content Placeholder 2">
            <a:extLst>
              <a:ext uri="{FF2B5EF4-FFF2-40B4-BE49-F238E27FC236}">
                <a16:creationId xmlns:a16="http://schemas.microsoft.com/office/drawing/2014/main" id="{89530B75-5D9C-4638-9E37-C7477711C8A9}"/>
              </a:ext>
            </a:extLst>
          </p:cNvPr>
          <p:cNvSpPr>
            <a:spLocks noGrp="1"/>
          </p:cNvSpPr>
          <p:nvPr>
            <p:ph idx="1"/>
          </p:nvPr>
        </p:nvSpPr>
        <p:spPr>
          <a:xfrm>
            <a:off x="838200" y="1825625"/>
            <a:ext cx="10515600" cy="4351338"/>
          </a:xfrm>
        </p:spPr>
        <p:txBody>
          <a:bodyPr/>
          <a:lstStyle/>
          <a:p>
            <a:r>
              <a:rPr lang="en-GB" dirty="0"/>
              <a:t>Dataset</a:t>
            </a:r>
          </a:p>
        </p:txBody>
      </p:sp>
      <p:pic>
        <p:nvPicPr>
          <p:cNvPr id="12" name="Picture 11">
            <a:extLst>
              <a:ext uri="{FF2B5EF4-FFF2-40B4-BE49-F238E27FC236}">
                <a16:creationId xmlns:a16="http://schemas.microsoft.com/office/drawing/2014/main" id="{6E18B14D-858D-432B-A26C-D0E226B3DD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5528" y="2548667"/>
            <a:ext cx="4421242" cy="2852610"/>
          </a:xfrm>
          <a:prstGeom prst="rect">
            <a:avLst/>
          </a:prstGeom>
        </p:spPr>
      </p:pic>
      <p:sp>
        <p:nvSpPr>
          <p:cNvPr id="2" name="Footer Placeholder 1">
            <a:extLst>
              <a:ext uri="{FF2B5EF4-FFF2-40B4-BE49-F238E27FC236}">
                <a16:creationId xmlns:a16="http://schemas.microsoft.com/office/drawing/2014/main" id="{AB839E47-79EA-2945-BD2F-337E67A035D5}"/>
              </a:ext>
            </a:extLst>
          </p:cNvPr>
          <p:cNvSpPr>
            <a:spLocks noGrp="1"/>
          </p:cNvSpPr>
          <p:nvPr>
            <p:ph type="ftr" sz="quarter" idx="11"/>
          </p:nvPr>
        </p:nvSpPr>
        <p:spPr/>
        <p:txBody>
          <a:bodyPr/>
          <a:lstStyle/>
          <a:p>
            <a:r>
              <a:rPr lang="en-GB"/>
              <a:t>ACSE 9 - Independent Research Project - Mingrui Zhang</a:t>
            </a:r>
          </a:p>
        </p:txBody>
      </p:sp>
      <p:sp>
        <p:nvSpPr>
          <p:cNvPr id="11" name="TextBox 10">
            <a:extLst>
              <a:ext uri="{FF2B5EF4-FFF2-40B4-BE49-F238E27FC236}">
                <a16:creationId xmlns:a16="http://schemas.microsoft.com/office/drawing/2014/main" id="{D322CC4A-EEEB-4FA1-A204-A40E91D710BB}"/>
              </a:ext>
            </a:extLst>
          </p:cNvPr>
          <p:cNvSpPr txBox="1"/>
          <p:nvPr/>
        </p:nvSpPr>
        <p:spPr>
          <a:xfrm>
            <a:off x="2305050" y="5965791"/>
            <a:ext cx="3467099" cy="369332"/>
          </a:xfrm>
          <a:prstGeom prst="rect">
            <a:avLst/>
          </a:prstGeom>
          <a:noFill/>
        </p:spPr>
        <p:txBody>
          <a:bodyPr wrap="square" rtlCol="0">
            <a:spAutoFit/>
          </a:bodyPr>
          <a:lstStyle/>
          <a:p>
            <a:r>
              <a:rPr lang="en-GB" dirty="0">
                <a:latin typeface="Microsoft JhengHei" panose="020B0604030504040204" pitchFamily="34" charset="-120"/>
                <a:ea typeface="Microsoft JhengHei" panose="020B0604030504040204" pitchFamily="34" charset="-120"/>
              </a:rPr>
              <a:t>Parameters space</a:t>
            </a:r>
          </a:p>
        </p:txBody>
      </p:sp>
      <p:sp>
        <p:nvSpPr>
          <p:cNvPr id="13" name="TextBox 12">
            <a:extLst>
              <a:ext uri="{FF2B5EF4-FFF2-40B4-BE49-F238E27FC236}">
                <a16:creationId xmlns:a16="http://schemas.microsoft.com/office/drawing/2014/main" id="{CBB96A8A-BD5E-49A2-BC5A-9AE83220A18B}"/>
              </a:ext>
            </a:extLst>
          </p:cNvPr>
          <p:cNvSpPr txBox="1"/>
          <p:nvPr/>
        </p:nvSpPr>
        <p:spPr>
          <a:xfrm>
            <a:off x="6724650" y="5471112"/>
            <a:ext cx="4629150" cy="369332"/>
          </a:xfrm>
          <a:prstGeom prst="rect">
            <a:avLst/>
          </a:prstGeom>
          <a:noFill/>
        </p:spPr>
        <p:txBody>
          <a:bodyPr wrap="square" rtlCol="0">
            <a:spAutoFit/>
          </a:bodyPr>
          <a:lstStyle/>
          <a:p>
            <a:r>
              <a:rPr lang="en-GB" dirty="0">
                <a:latin typeface="Microsoft JhengHei" panose="020B0604030504040204" pitchFamily="34" charset="-120"/>
                <a:ea typeface="Microsoft JhengHei" panose="020B0604030504040204" pitchFamily="34" charset="-120"/>
              </a:rPr>
              <a:t>Run 66 simulations ( 150 time step each)</a:t>
            </a:r>
          </a:p>
        </p:txBody>
      </p:sp>
      <p:sp>
        <p:nvSpPr>
          <p:cNvPr id="14" name="TextBox 13">
            <a:extLst>
              <a:ext uri="{FF2B5EF4-FFF2-40B4-BE49-F238E27FC236}">
                <a16:creationId xmlns:a16="http://schemas.microsoft.com/office/drawing/2014/main" id="{EEE17516-7D3E-554B-BB1B-4B642E86195D}"/>
              </a:ext>
            </a:extLst>
          </p:cNvPr>
          <p:cNvSpPr txBox="1"/>
          <p:nvPr/>
        </p:nvSpPr>
        <p:spPr>
          <a:xfrm>
            <a:off x="6095999" y="5807631"/>
            <a:ext cx="5825067" cy="369332"/>
          </a:xfrm>
          <a:prstGeom prst="rect">
            <a:avLst/>
          </a:prstGeom>
          <a:noFill/>
        </p:spPr>
        <p:txBody>
          <a:bodyPr wrap="square" rtlCol="0">
            <a:spAutoFit/>
          </a:bodyPr>
          <a:lstStyle/>
          <a:p>
            <a:pPr algn="ctr"/>
            <a:r>
              <a:rPr lang="en-US" altLang="zh-CN" dirty="0">
                <a:latin typeface="Microsoft JhengHei" panose="020B0604030504040204" pitchFamily="34" charset="-120"/>
                <a:ea typeface="Microsoft JhengHei" panose="020B0604030504040204" pitchFamily="34" charset="-120"/>
              </a:rPr>
              <a:t>1800</a:t>
            </a:r>
            <a:r>
              <a:rPr lang="zh-CN" altLang="en-US" dirty="0">
                <a:latin typeface="Microsoft JhengHei" panose="020B0604030504040204" pitchFamily="34" charset="-120"/>
                <a:ea typeface="Microsoft JhengHei" panose="020B0604030504040204" pitchFamily="34" charset="-120"/>
              </a:rPr>
              <a:t> </a:t>
            </a:r>
            <a:r>
              <a:rPr lang="en-US" altLang="zh-CN" dirty="0">
                <a:latin typeface="Microsoft JhengHei" panose="020B0604030504040204" pitchFamily="34" charset="-120"/>
                <a:ea typeface="Microsoft JhengHei" panose="020B0604030504040204" pitchFamily="34" charset="-120"/>
              </a:rPr>
              <a:t>samples for training data, 360 for validation</a:t>
            </a:r>
            <a:endParaRPr lang="en-GB"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3412438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25B5A85-C226-4C92-8511-FD44C6E73CB2}"/>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320721E2-3BED-46F0-9441-6FB99C35A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B453DC3B-516D-4816-AFB5-EBA76091AA4C}"/>
                </a:ext>
              </a:extLst>
            </p:cNvPr>
            <p:cNvPicPr>
              <a:picLocks noChangeAspect="1"/>
            </p:cNvPicPr>
            <p:nvPr/>
          </p:nvPicPr>
          <p:blipFill rotWithShape="1">
            <a:blip r:embed="rId3">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704CA8F9-5924-44D5-B237-DF3A518F78B2}"/>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Data Processing</a:t>
            </a:r>
          </a:p>
        </p:txBody>
      </p:sp>
      <p:pic>
        <p:nvPicPr>
          <p:cNvPr id="3" name="Picture 2">
            <a:extLst>
              <a:ext uri="{FF2B5EF4-FFF2-40B4-BE49-F238E27FC236}">
                <a16:creationId xmlns:a16="http://schemas.microsoft.com/office/drawing/2014/main" id="{7C69D980-CBB6-4746-85E2-59B965BD5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2090" y="2176175"/>
            <a:ext cx="7623922" cy="3974172"/>
          </a:xfrm>
          <a:prstGeom prst="rect">
            <a:avLst/>
          </a:prstGeom>
        </p:spPr>
      </p:pic>
      <p:sp>
        <p:nvSpPr>
          <p:cNvPr id="2" name="Footer Placeholder 1">
            <a:extLst>
              <a:ext uri="{FF2B5EF4-FFF2-40B4-BE49-F238E27FC236}">
                <a16:creationId xmlns:a16="http://schemas.microsoft.com/office/drawing/2014/main" id="{662CD8AB-C904-BE45-869D-46E0AB3C5DC1}"/>
              </a:ext>
            </a:extLst>
          </p:cNvPr>
          <p:cNvSpPr>
            <a:spLocks noGrp="1"/>
          </p:cNvSpPr>
          <p:nvPr>
            <p:ph type="ftr" sz="quarter" idx="11"/>
          </p:nvPr>
        </p:nvSpPr>
        <p:spPr/>
        <p:txBody>
          <a:bodyPr/>
          <a:lstStyle/>
          <a:p>
            <a:r>
              <a:rPr lang="en-GB"/>
              <a:t>ACSE 9 - Independent Research Project - Mingrui Zhang</a:t>
            </a:r>
          </a:p>
        </p:txBody>
      </p:sp>
    </p:spTree>
    <p:extLst>
      <p:ext uri="{BB962C8B-B14F-4D97-AF65-F5344CB8AC3E}">
        <p14:creationId xmlns:p14="http://schemas.microsoft.com/office/powerpoint/2010/main" val="925047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25B5A85-C226-4C92-8511-FD44C6E73CB2}"/>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320721E2-3BED-46F0-9441-6FB99C35A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B453DC3B-516D-4816-AFB5-EBA76091AA4C}"/>
                </a:ext>
              </a:extLst>
            </p:cNvPr>
            <p:cNvPicPr>
              <a:picLocks noChangeAspect="1"/>
            </p:cNvPicPr>
            <p:nvPr/>
          </p:nvPicPr>
          <p:blipFill rotWithShape="1">
            <a:blip r:embed="rId3">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704CA8F9-5924-44D5-B237-DF3A518F78B2}"/>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Data Processing</a:t>
            </a:r>
          </a:p>
        </p:txBody>
      </p:sp>
      <p:sp>
        <p:nvSpPr>
          <p:cNvPr id="8" name="Content Placeholder 2">
            <a:extLst>
              <a:ext uri="{FF2B5EF4-FFF2-40B4-BE49-F238E27FC236}">
                <a16:creationId xmlns:a16="http://schemas.microsoft.com/office/drawing/2014/main" id="{AEA54F38-F690-4C13-8F3A-3094CA970683}"/>
              </a:ext>
            </a:extLst>
          </p:cNvPr>
          <p:cNvSpPr>
            <a:spLocks noGrp="1"/>
          </p:cNvSpPr>
          <p:nvPr>
            <p:ph idx="1"/>
          </p:nvPr>
        </p:nvSpPr>
        <p:spPr>
          <a:xfrm>
            <a:off x="838200" y="1825625"/>
            <a:ext cx="10515600" cy="4351338"/>
          </a:xfrm>
        </p:spPr>
        <p:txBody>
          <a:bodyPr/>
          <a:lstStyle/>
          <a:p>
            <a:r>
              <a:rPr lang="en-GB" dirty="0"/>
              <a:t>Processing CFD </a:t>
            </a:r>
            <a:r>
              <a:rPr lang="en-GB" dirty="0" err="1"/>
              <a:t>vtu</a:t>
            </a:r>
            <a:r>
              <a:rPr lang="en-GB" dirty="0"/>
              <a:t> files </a:t>
            </a:r>
          </a:p>
        </p:txBody>
      </p:sp>
      <p:sp>
        <p:nvSpPr>
          <p:cNvPr id="3" name="Footer Placeholder 2">
            <a:extLst>
              <a:ext uri="{FF2B5EF4-FFF2-40B4-BE49-F238E27FC236}">
                <a16:creationId xmlns:a16="http://schemas.microsoft.com/office/drawing/2014/main" id="{BCE69368-01C0-A64E-A63D-00FA5EB04D6F}"/>
              </a:ext>
            </a:extLst>
          </p:cNvPr>
          <p:cNvSpPr>
            <a:spLocks noGrp="1"/>
          </p:cNvSpPr>
          <p:nvPr>
            <p:ph type="ftr" sz="quarter" idx="11"/>
          </p:nvPr>
        </p:nvSpPr>
        <p:spPr/>
        <p:txBody>
          <a:bodyPr/>
          <a:lstStyle/>
          <a:p>
            <a:r>
              <a:rPr lang="en-GB"/>
              <a:t>ACSE 9 - Independent Research Project - Mingrui Zhang</a:t>
            </a:r>
          </a:p>
        </p:txBody>
      </p:sp>
      <p:sp>
        <p:nvSpPr>
          <p:cNvPr id="9" name="TextBox 8">
            <a:extLst>
              <a:ext uri="{FF2B5EF4-FFF2-40B4-BE49-F238E27FC236}">
                <a16:creationId xmlns:a16="http://schemas.microsoft.com/office/drawing/2014/main" id="{1FB0DDFD-C0AF-4146-A86D-6223B4D2D0DC}"/>
              </a:ext>
            </a:extLst>
          </p:cNvPr>
          <p:cNvSpPr txBox="1"/>
          <p:nvPr/>
        </p:nvSpPr>
        <p:spPr>
          <a:xfrm>
            <a:off x="1056315" y="2442791"/>
            <a:ext cx="4966982" cy="646331"/>
          </a:xfrm>
          <a:prstGeom prst="rect">
            <a:avLst/>
          </a:prstGeom>
          <a:noFill/>
        </p:spPr>
        <p:txBody>
          <a:bodyPr wrap="square" rtlCol="0">
            <a:spAutoFit/>
          </a:bodyPr>
          <a:lstStyle/>
          <a:p>
            <a:r>
              <a:rPr lang="en-GB" dirty="0"/>
              <a:t>The data in the </a:t>
            </a:r>
            <a:r>
              <a:rPr lang="en-GB" dirty="0" err="1"/>
              <a:t>vtu</a:t>
            </a:r>
            <a:r>
              <a:rPr lang="en-GB" dirty="0"/>
              <a:t> files only contain the velocity values at the grid points</a:t>
            </a:r>
          </a:p>
        </p:txBody>
      </p:sp>
      <p:sp>
        <p:nvSpPr>
          <p:cNvPr id="10" name="TextBox 9">
            <a:extLst>
              <a:ext uri="{FF2B5EF4-FFF2-40B4-BE49-F238E27FC236}">
                <a16:creationId xmlns:a16="http://schemas.microsoft.com/office/drawing/2014/main" id="{0FF527DB-DCAD-41EE-BE3F-6BDABBECD0F5}"/>
              </a:ext>
            </a:extLst>
          </p:cNvPr>
          <p:cNvSpPr txBox="1"/>
          <p:nvPr/>
        </p:nvSpPr>
        <p:spPr>
          <a:xfrm>
            <a:off x="1056315" y="3284992"/>
            <a:ext cx="4966982" cy="1292662"/>
          </a:xfrm>
          <a:prstGeom prst="rect">
            <a:avLst/>
          </a:prstGeom>
          <a:noFill/>
        </p:spPr>
        <p:txBody>
          <a:bodyPr wrap="square" rtlCol="0">
            <a:spAutoFit/>
          </a:bodyPr>
          <a:lstStyle/>
          <a:p>
            <a:r>
              <a:rPr lang="en-GB" sz="2400" dirty="0"/>
              <a:t>Problems to solve:</a:t>
            </a:r>
          </a:p>
          <a:p>
            <a:endParaRPr lang="en-GB" dirty="0"/>
          </a:p>
          <a:p>
            <a:pPr marL="342900" indent="-342900">
              <a:buAutoNum type="arabicPeriod"/>
            </a:pPr>
            <a:r>
              <a:rPr lang="en-GB" dirty="0"/>
              <a:t>Image Construction with right scale </a:t>
            </a:r>
          </a:p>
          <a:p>
            <a:pPr marL="342900" indent="-342900">
              <a:buAutoNum type="arabicPeriod"/>
            </a:pPr>
            <a:r>
              <a:rPr lang="en-GB" dirty="0"/>
              <a:t>Filling the empty pixels in the image</a:t>
            </a:r>
          </a:p>
        </p:txBody>
      </p:sp>
      <p:sp>
        <p:nvSpPr>
          <p:cNvPr id="11" name="TextBox 10">
            <a:extLst>
              <a:ext uri="{FF2B5EF4-FFF2-40B4-BE49-F238E27FC236}">
                <a16:creationId xmlns:a16="http://schemas.microsoft.com/office/drawing/2014/main" id="{F903401A-5273-430C-AFB7-9835AA56E14B}"/>
              </a:ext>
            </a:extLst>
          </p:cNvPr>
          <p:cNvSpPr txBox="1"/>
          <p:nvPr/>
        </p:nvSpPr>
        <p:spPr>
          <a:xfrm>
            <a:off x="1056315" y="4722776"/>
            <a:ext cx="4966982" cy="1292662"/>
          </a:xfrm>
          <a:prstGeom prst="rect">
            <a:avLst/>
          </a:prstGeom>
          <a:noFill/>
        </p:spPr>
        <p:txBody>
          <a:bodyPr wrap="square" rtlCol="0">
            <a:spAutoFit/>
          </a:bodyPr>
          <a:lstStyle/>
          <a:p>
            <a:r>
              <a:rPr lang="en-GB" sz="2400" dirty="0"/>
              <a:t>Solutions:</a:t>
            </a:r>
          </a:p>
          <a:p>
            <a:endParaRPr lang="en-GB" dirty="0"/>
          </a:p>
          <a:p>
            <a:pPr marL="342900" indent="-342900">
              <a:buAutoNum type="arabicPeriod"/>
            </a:pPr>
            <a:r>
              <a:rPr lang="en-GB" dirty="0"/>
              <a:t>From physics domain to image domain</a:t>
            </a:r>
          </a:p>
          <a:p>
            <a:pPr marL="342900" indent="-342900">
              <a:buAutoNum type="arabicPeriod"/>
            </a:pPr>
            <a:r>
              <a:rPr lang="en-GB" dirty="0"/>
              <a:t>Interpolation (bi-linear or bi-cubic)</a:t>
            </a:r>
          </a:p>
        </p:txBody>
      </p:sp>
      <p:pic>
        <p:nvPicPr>
          <p:cNvPr id="2" name="Picture 1">
            <a:extLst>
              <a:ext uri="{FF2B5EF4-FFF2-40B4-BE49-F238E27FC236}">
                <a16:creationId xmlns:a16="http://schemas.microsoft.com/office/drawing/2014/main" id="{B22E2B3C-7DC9-41E3-8BC7-C61BD8266B2C}"/>
              </a:ext>
            </a:extLst>
          </p:cNvPr>
          <p:cNvPicPr>
            <a:picLocks noChangeAspect="1"/>
          </p:cNvPicPr>
          <p:nvPr/>
        </p:nvPicPr>
        <p:blipFill>
          <a:blip r:embed="rId4"/>
          <a:stretch>
            <a:fillRect/>
          </a:stretch>
        </p:blipFill>
        <p:spPr>
          <a:xfrm>
            <a:off x="7486856" y="4567198"/>
            <a:ext cx="2943588" cy="992314"/>
          </a:xfrm>
          <a:prstGeom prst="rect">
            <a:avLst/>
          </a:prstGeom>
        </p:spPr>
      </p:pic>
      <p:sp>
        <p:nvSpPr>
          <p:cNvPr id="12" name="TextBox 11">
            <a:extLst>
              <a:ext uri="{FF2B5EF4-FFF2-40B4-BE49-F238E27FC236}">
                <a16:creationId xmlns:a16="http://schemas.microsoft.com/office/drawing/2014/main" id="{349869D0-1CA4-4C38-9C69-23AF57B515D2}"/>
              </a:ext>
            </a:extLst>
          </p:cNvPr>
          <p:cNvSpPr txBox="1"/>
          <p:nvPr/>
        </p:nvSpPr>
        <p:spPr>
          <a:xfrm>
            <a:off x="6890946" y="5559512"/>
            <a:ext cx="4752070" cy="307777"/>
          </a:xfrm>
          <a:prstGeom prst="rect">
            <a:avLst/>
          </a:prstGeom>
          <a:noFill/>
        </p:spPr>
        <p:txBody>
          <a:bodyPr wrap="none" rtlCol="0">
            <a:spAutoFit/>
          </a:bodyPr>
          <a:lstStyle/>
          <a:p>
            <a:r>
              <a:rPr lang="en-GB" sz="1400" dirty="0"/>
              <a:t>Interpolation function, N equals to 2 for bi-linear, 3 for bi-cubic</a:t>
            </a:r>
          </a:p>
        </p:txBody>
      </p:sp>
      <p:pic>
        <p:nvPicPr>
          <p:cNvPr id="20" name="Picture 19">
            <a:extLst>
              <a:ext uri="{FF2B5EF4-FFF2-40B4-BE49-F238E27FC236}">
                <a16:creationId xmlns:a16="http://schemas.microsoft.com/office/drawing/2014/main" id="{71CFE093-DCE4-4568-B6B4-62C9BE04162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1581" t="3167" r="792" b="1941"/>
          <a:stretch/>
        </p:blipFill>
        <p:spPr>
          <a:xfrm>
            <a:off x="6241412" y="2974279"/>
            <a:ext cx="3039143" cy="1269723"/>
          </a:xfrm>
          <a:prstGeom prst="rect">
            <a:avLst/>
          </a:prstGeom>
        </p:spPr>
      </p:pic>
      <p:pic>
        <p:nvPicPr>
          <p:cNvPr id="26" name="Picture 25">
            <a:extLst>
              <a:ext uri="{FF2B5EF4-FFF2-40B4-BE49-F238E27FC236}">
                <a16:creationId xmlns:a16="http://schemas.microsoft.com/office/drawing/2014/main" id="{8FB9343E-17B7-42AC-AA0B-48E7C8AD78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5633" y="1732204"/>
            <a:ext cx="2042505" cy="1369610"/>
          </a:xfrm>
          <a:prstGeom prst="rect">
            <a:avLst/>
          </a:prstGeom>
        </p:spPr>
      </p:pic>
      <p:sp>
        <p:nvSpPr>
          <p:cNvPr id="27" name="Rectangle 26">
            <a:extLst>
              <a:ext uri="{FF2B5EF4-FFF2-40B4-BE49-F238E27FC236}">
                <a16:creationId xmlns:a16="http://schemas.microsoft.com/office/drawing/2014/main" id="{12481329-F6FF-475E-8355-1D904EBFFC1E}"/>
              </a:ext>
            </a:extLst>
          </p:cNvPr>
          <p:cNvSpPr/>
          <p:nvPr/>
        </p:nvSpPr>
        <p:spPr>
          <a:xfrm>
            <a:off x="7103484" y="2787489"/>
            <a:ext cx="2292485" cy="1638706"/>
          </a:xfrm>
          <a:prstGeom prst="rect">
            <a:avLst/>
          </a:prstGeom>
          <a:noFill/>
          <a:ln w="381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 name="Straight Arrow Connector 28">
            <a:extLst>
              <a:ext uri="{FF2B5EF4-FFF2-40B4-BE49-F238E27FC236}">
                <a16:creationId xmlns:a16="http://schemas.microsoft.com/office/drawing/2014/main" id="{E50AB971-616F-4504-8A95-A36124226057}"/>
              </a:ext>
            </a:extLst>
          </p:cNvPr>
          <p:cNvCxnSpPr>
            <a:cxnSpLocks/>
          </p:cNvCxnSpPr>
          <p:nvPr/>
        </p:nvCxnSpPr>
        <p:spPr>
          <a:xfrm flipV="1">
            <a:off x="9553575" y="3255979"/>
            <a:ext cx="172058" cy="2547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7136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25B5A85-C226-4C92-8511-FD44C6E73CB2}"/>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320721E2-3BED-46F0-9441-6FB99C35A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B453DC3B-516D-4816-AFB5-EBA76091AA4C}"/>
                </a:ext>
              </a:extLst>
            </p:cNvPr>
            <p:cNvPicPr>
              <a:picLocks noChangeAspect="1"/>
            </p:cNvPicPr>
            <p:nvPr/>
          </p:nvPicPr>
          <p:blipFill rotWithShape="1">
            <a:blip r:embed="rId3">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704CA8F9-5924-44D5-B237-DF3A518F78B2}"/>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Data Processing</a:t>
            </a:r>
          </a:p>
        </p:txBody>
      </p:sp>
      <p:sp>
        <p:nvSpPr>
          <p:cNvPr id="8" name="Content Placeholder 2">
            <a:extLst>
              <a:ext uri="{FF2B5EF4-FFF2-40B4-BE49-F238E27FC236}">
                <a16:creationId xmlns:a16="http://schemas.microsoft.com/office/drawing/2014/main" id="{AEA54F38-F690-4C13-8F3A-3094CA970683}"/>
              </a:ext>
            </a:extLst>
          </p:cNvPr>
          <p:cNvSpPr>
            <a:spLocks noGrp="1"/>
          </p:cNvSpPr>
          <p:nvPr>
            <p:ph idx="1"/>
          </p:nvPr>
        </p:nvSpPr>
        <p:spPr>
          <a:xfrm>
            <a:off x="838200" y="1825625"/>
            <a:ext cx="10515600" cy="4351338"/>
          </a:xfrm>
        </p:spPr>
        <p:txBody>
          <a:bodyPr/>
          <a:lstStyle/>
          <a:p>
            <a:r>
              <a:rPr lang="en-GB" dirty="0"/>
              <a:t>Processing particle </a:t>
            </a:r>
            <a:r>
              <a:rPr lang="en-GB" dirty="0" err="1"/>
              <a:t>vtk</a:t>
            </a:r>
            <a:r>
              <a:rPr lang="en-GB" dirty="0"/>
              <a:t> files </a:t>
            </a:r>
          </a:p>
        </p:txBody>
      </p:sp>
      <p:sp>
        <p:nvSpPr>
          <p:cNvPr id="2" name="Footer Placeholder 1">
            <a:extLst>
              <a:ext uri="{FF2B5EF4-FFF2-40B4-BE49-F238E27FC236}">
                <a16:creationId xmlns:a16="http://schemas.microsoft.com/office/drawing/2014/main" id="{3980A202-0CA4-5B4A-9909-3248639D9115}"/>
              </a:ext>
            </a:extLst>
          </p:cNvPr>
          <p:cNvSpPr>
            <a:spLocks noGrp="1"/>
          </p:cNvSpPr>
          <p:nvPr>
            <p:ph type="ftr" sz="quarter" idx="11"/>
          </p:nvPr>
        </p:nvSpPr>
        <p:spPr/>
        <p:txBody>
          <a:bodyPr/>
          <a:lstStyle/>
          <a:p>
            <a:r>
              <a:rPr lang="en-GB"/>
              <a:t>ACSE 9 - Independent Research Project - Mingrui Zhang</a:t>
            </a:r>
          </a:p>
        </p:txBody>
      </p:sp>
      <p:pic>
        <p:nvPicPr>
          <p:cNvPr id="9" name="Picture 8">
            <a:extLst>
              <a:ext uri="{FF2B5EF4-FFF2-40B4-BE49-F238E27FC236}">
                <a16:creationId xmlns:a16="http://schemas.microsoft.com/office/drawing/2014/main" id="{8B99C908-17AA-B64A-BE13-41308EC1FDC8}"/>
              </a:ext>
            </a:extLst>
          </p:cNvPr>
          <p:cNvPicPr>
            <a:picLocks noChangeAspect="1"/>
          </p:cNvPicPr>
          <p:nvPr/>
        </p:nvPicPr>
        <p:blipFill>
          <a:blip r:embed="rId4"/>
          <a:stretch>
            <a:fillRect/>
          </a:stretch>
        </p:blipFill>
        <p:spPr>
          <a:xfrm>
            <a:off x="6927183" y="3709801"/>
            <a:ext cx="4357318" cy="843672"/>
          </a:xfrm>
          <a:prstGeom prst="rect">
            <a:avLst/>
          </a:prstGeom>
        </p:spPr>
      </p:pic>
      <p:sp>
        <p:nvSpPr>
          <p:cNvPr id="3" name="TextBox 2">
            <a:extLst>
              <a:ext uri="{FF2B5EF4-FFF2-40B4-BE49-F238E27FC236}">
                <a16:creationId xmlns:a16="http://schemas.microsoft.com/office/drawing/2014/main" id="{9CCE8C84-52B3-4C8B-9534-CE562F673620}"/>
              </a:ext>
            </a:extLst>
          </p:cNvPr>
          <p:cNvSpPr txBox="1"/>
          <p:nvPr/>
        </p:nvSpPr>
        <p:spPr>
          <a:xfrm>
            <a:off x="1056315" y="2442791"/>
            <a:ext cx="4966982" cy="646331"/>
          </a:xfrm>
          <a:prstGeom prst="rect">
            <a:avLst/>
          </a:prstGeom>
          <a:noFill/>
        </p:spPr>
        <p:txBody>
          <a:bodyPr wrap="square" rtlCol="0">
            <a:spAutoFit/>
          </a:bodyPr>
          <a:lstStyle/>
          <a:p>
            <a:r>
              <a:rPr lang="en-GB" dirty="0"/>
              <a:t>The data in the </a:t>
            </a:r>
            <a:r>
              <a:rPr lang="en-GB" dirty="0" err="1"/>
              <a:t>vtk</a:t>
            </a:r>
            <a:r>
              <a:rPr lang="en-GB" dirty="0"/>
              <a:t> files only contain the particle positions of physics domain in different time steps</a:t>
            </a:r>
          </a:p>
        </p:txBody>
      </p:sp>
      <p:sp>
        <p:nvSpPr>
          <p:cNvPr id="10" name="TextBox 9">
            <a:extLst>
              <a:ext uri="{FF2B5EF4-FFF2-40B4-BE49-F238E27FC236}">
                <a16:creationId xmlns:a16="http://schemas.microsoft.com/office/drawing/2014/main" id="{58FB25A5-8256-46AB-87A6-78E422C7B2D3}"/>
              </a:ext>
            </a:extLst>
          </p:cNvPr>
          <p:cNvSpPr txBox="1"/>
          <p:nvPr/>
        </p:nvSpPr>
        <p:spPr>
          <a:xfrm>
            <a:off x="1056315" y="3284992"/>
            <a:ext cx="4966982" cy="1292662"/>
          </a:xfrm>
          <a:prstGeom prst="rect">
            <a:avLst/>
          </a:prstGeom>
          <a:noFill/>
        </p:spPr>
        <p:txBody>
          <a:bodyPr wrap="square" rtlCol="0">
            <a:spAutoFit/>
          </a:bodyPr>
          <a:lstStyle/>
          <a:p>
            <a:r>
              <a:rPr lang="en-GB" sz="2400" dirty="0"/>
              <a:t>Problems to solve:</a:t>
            </a:r>
          </a:p>
          <a:p>
            <a:endParaRPr lang="en-GB" dirty="0"/>
          </a:p>
          <a:p>
            <a:pPr marL="342900" indent="-342900">
              <a:buAutoNum type="arabicPeriod"/>
            </a:pPr>
            <a:r>
              <a:rPr lang="en-GB" dirty="0"/>
              <a:t>Image Construction with right scale </a:t>
            </a:r>
          </a:p>
          <a:p>
            <a:pPr marL="342900" indent="-342900">
              <a:buAutoNum type="arabicPeriod"/>
            </a:pPr>
            <a:r>
              <a:rPr lang="en-GB" dirty="0"/>
              <a:t>Ideal points to real particles</a:t>
            </a:r>
          </a:p>
        </p:txBody>
      </p:sp>
      <p:sp>
        <p:nvSpPr>
          <p:cNvPr id="11" name="TextBox 10">
            <a:extLst>
              <a:ext uri="{FF2B5EF4-FFF2-40B4-BE49-F238E27FC236}">
                <a16:creationId xmlns:a16="http://schemas.microsoft.com/office/drawing/2014/main" id="{EA375089-1BE3-4706-A804-1B6B8AEBE3FA}"/>
              </a:ext>
            </a:extLst>
          </p:cNvPr>
          <p:cNvSpPr txBox="1"/>
          <p:nvPr/>
        </p:nvSpPr>
        <p:spPr>
          <a:xfrm>
            <a:off x="1056315" y="4722776"/>
            <a:ext cx="4966982" cy="1292662"/>
          </a:xfrm>
          <a:prstGeom prst="rect">
            <a:avLst/>
          </a:prstGeom>
          <a:noFill/>
        </p:spPr>
        <p:txBody>
          <a:bodyPr wrap="square" rtlCol="0">
            <a:spAutoFit/>
          </a:bodyPr>
          <a:lstStyle/>
          <a:p>
            <a:r>
              <a:rPr lang="en-GB" sz="2400" dirty="0"/>
              <a:t>Solutions:</a:t>
            </a:r>
          </a:p>
          <a:p>
            <a:endParaRPr lang="en-GB" dirty="0"/>
          </a:p>
          <a:p>
            <a:pPr marL="342900" indent="-342900">
              <a:buAutoNum type="arabicPeriod"/>
            </a:pPr>
            <a:r>
              <a:rPr lang="en-GB" dirty="0"/>
              <a:t>From physics domain to image domain</a:t>
            </a:r>
          </a:p>
          <a:p>
            <a:pPr marL="342900" indent="-342900">
              <a:buAutoNum type="arabicPeriod"/>
            </a:pPr>
            <a:r>
              <a:rPr lang="en-GB" dirty="0"/>
              <a:t>2D Gaussian distribution </a:t>
            </a:r>
          </a:p>
        </p:txBody>
      </p:sp>
      <p:grpSp>
        <p:nvGrpSpPr>
          <p:cNvPr id="76" name="Group 75">
            <a:extLst>
              <a:ext uri="{FF2B5EF4-FFF2-40B4-BE49-F238E27FC236}">
                <a16:creationId xmlns:a16="http://schemas.microsoft.com/office/drawing/2014/main" id="{C91DE8D6-01F9-45E5-8F82-F5FFA4FAB10F}"/>
              </a:ext>
            </a:extLst>
          </p:cNvPr>
          <p:cNvGrpSpPr/>
          <p:nvPr/>
        </p:nvGrpSpPr>
        <p:grpSpPr>
          <a:xfrm>
            <a:off x="6927183" y="1713041"/>
            <a:ext cx="4060856" cy="1582525"/>
            <a:chOff x="6927183" y="1713041"/>
            <a:chExt cx="4060856" cy="1582525"/>
          </a:xfrm>
        </p:grpSpPr>
        <p:grpSp>
          <p:nvGrpSpPr>
            <p:cNvPr id="48" name="Group 47">
              <a:extLst>
                <a:ext uri="{FF2B5EF4-FFF2-40B4-BE49-F238E27FC236}">
                  <a16:creationId xmlns:a16="http://schemas.microsoft.com/office/drawing/2014/main" id="{D5E30A97-D906-4BC7-A46D-242C45C2F92A}"/>
                </a:ext>
              </a:extLst>
            </p:cNvPr>
            <p:cNvGrpSpPr/>
            <p:nvPr/>
          </p:nvGrpSpPr>
          <p:grpSpPr>
            <a:xfrm>
              <a:off x="9261488" y="1713041"/>
              <a:ext cx="1726551" cy="906478"/>
              <a:chOff x="9261488" y="1713041"/>
              <a:chExt cx="1726551" cy="906478"/>
            </a:xfrm>
          </p:grpSpPr>
          <p:sp>
            <p:nvSpPr>
              <p:cNvPr id="31" name="Rectangle 30">
                <a:extLst>
                  <a:ext uri="{FF2B5EF4-FFF2-40B4-BE49-F238E27FC236}">
                    <a16:creationId xmlns:a16="http://schemas.microsoft.com/office/drawing/2014/main" id="{0F3F48C8-2ED1-4CAD-909D-2B04C761AB2F}"/>
                  </a:ext>
                </a:extLst>
              </p:cNvPr>
              <p:cNvSpPr/>
              <p:nvPr/>
            </p:nvSpPr>
            <p:spPr>
              <a:xfrm>
                <a:off x="9261488" y="1713041"/>
                <a:ext cx="1726551" cy="898556"/>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3" name="Straight Connector 32">
                <a:extLst>
                  <a:ext uri="{FF2B5EF4-FFF2-40B4-BE49-F238E27FC236}">
                    <a16:creationId xmlns:a16="http://schemas.microsoft.com/office/drawing/2014/main" id="{0A191444-59E2-4742-9DF5-DF745F558A3F}"/>
                  </a:ext>
                </a:extLst>
              </p:cNvPr>
              <p:cNvCxnSpPr>
                <a:stCxn id="31" idx="1"/>
                <a:endCxn id="31" idx="3"/>
              </p:cNvCxnSpPr>
              <p:nvPr/>
            </p:nvCxnSpPr>
            <p:spPr>
              <a:xfrm>
                <a:off x="9261488" y="2162319"/>
                <a:ext cx="172655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E6174E8-E6C6-4798-BA58-990DBD834DC6}"/>
                  </a:ext>
                </a:extLst>
              </p:cNvPr>
              <p:cNvCxnSpPr/>
              <p:nvPr/>
            </p:nvCxnSpPr>
            <p:spPr>
              <a:xfrm>
                <a:off x="9261488" y="1987059"/>
                <a:ext cx="172655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C9DC6E9-F82F-43D5-98C9-DB360C0BDBE8}"/>
                  </a:ext>
                </a:extLst>
              </p:cNvPr>
              <p:cNvCxnSpPr/>
              <p:nvPr/>
            </p:nvCxnSpPr>
            <p:spPr>
              <a:xfrm>
                <a:off x="9261488" y="2304127"/>
                <a:ext cx="172655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A7A7E6D-7F14-4534-A583-1F6FAE743461}"/>
                  </a:ext>
                </a:extLst>
              </p:cNvPr>
              <p:cNvCxnSpPr/>
              <p:nvPr/>
            </p:nvCxnSpPr>
            <p:spPr>
              <a:xfrm>
                <a:off x="9261488" y="2458031"/>
                <a:ext cx="172655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A38CF51-B352-4F15-96EE-3B6F7ADE2796}"/>
                  </a:ext>
                </a:extLst>
              </p:cNvPr>
              <p:cNvCxnSpPr/>
              <p:nvPr/>
            </p:nvCxnSpPr>
            <p:spPr>
              <a:xfrm>
                <a:off x="9261488" y="1825625"/>
                <a:ext cx="172655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67CE5F7-52D8-4F64-9217-465868DA5648}"/>
                  </a:ext>
                </a:extLst>
              </p:cNvPr>
              <p:cNvCxnSpPr>
                <a:stCxn id="31" idx="0"/>
                <a:endCxn id="31" idx="2"/>
              </p:cNvCxnSpPr>
              <p:nvPr/>
            </p:nvCxnSpPr>
            <p:spPr>
              <a:xfrm>
                <a:off x="10124764" y="1713041"/>
                <a:ext cx="0" cy="8985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3E96DBB-5A23-4C80-B3C9-B13C78E911C0}"/>
                  </a:ext>
                </a:extLst>
              </p:cNvPr>
              <p:cNvCxnSpPr/>
              <p:nvPr/>
            </p:nvCxnSpPr>
            <p:spPr>
              <a:xfrm>
                <a:off x="9598984" y="1720963"/>
                <a:ext cx="0" cy="8985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4CFD536-2727-44A5-B68D-B27EBD906A70}"/>
                  </a:ext>
                </a:extLst>
              </p:cNvPr>
              <p:cNvCxnSpPr/>
              <p:nvPr/>
            </p:nvCxnSpPr>
            <p:spPr>
              <a:xfrm>
                <a:off x="9774244" y="1713041"/>
                <a:ext cx="0" cy="8985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EB991C0-595E-42BD-8B1C-43058774C72D}"/>
                  </a:ext>
                </a:extLst>
              </p:cNvPr>
              <p:cNvCxnSpPr/>
              <p:nvPr/>
            </p:nvCxnSpPr>
            <p:spPr>
              <a:xfrm>
                <a:off x="9948234" y="1720963"/>
                <a:ext cx="0" cy="8985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CD4196-03D5-42A5-8926-80E0343A81F5}"/>
                  </a:ext>
                </a:extLst>
              </p:cNvPr>
              <p:cNvCxnSpPr/>
              <p:nvPr/>
            </p:nvCxnSpPr>
            <p:spPr>
              <a:xfrm>
                <a:off x="9423724" y="1720963"/>
                <a:ext cx="0" cy="8985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DDA8C51-E04F-4D6F-9D2F-A2D28C82BD8A}"/>
                  </a:ext>
                </a:extLst>
              </p:cNvPr>
              <p:cNvCxnSpPr/>
              <p:nvPr/>
            </p:nvCxnSpPr>
            <p:spPr>
              <a:xfrm>
                <a:off x="10462584" y="1720963"/>
                <a:ext cx="0" cy="8985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27AD719-DDBC-4BBE-8233-FCBAD3212DEF}"/>
                  </a:ext>
                </a:extLst>
              </p:cNvPr>
              <p:cNvCxnSpPr/>
              <p:nvPr/>
            </p:nvCxnSpPr>
            <p:spPr>
              <a:xfrm>
                <a:off x="10637844" y="1713041"/>
                <a:ext cx="0" cy="8985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923EF5E-3CF8-43D1-9B7B-6C91665D2C5F}"/>
                  </a:ext>
                </a:extLst>
              </p:cNvPr>
              <p:cNvCxnSpPr/>
              <p:nvPr/>
            </p:nvCxnSpPr>
            <p:spPr>
              <a:xfrm>
                <a:off x="10811834" y="1720963"/>
                <a:ext cx="0" cy="8985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0D87FFE-F672-4354-AA1F-95A18537CE1D}"/>
                  </a:ext>
                </a:extLst>
              </p:cNvPr>
              <p:cNvCxnSpPr/>
              <p:nvPr/>
            </p:nvCxnSpPr>
            <p:spPr>
              <a:xfrm>
                <a:off x="10287324" y="1720963"/>
                <a:ext cx="0" cy="8985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9" name="Rectangle 48">
              <a:extLst>
                <a:ext uri="{FF2B5EF4-FFF2-40B4-BE49-F238E27FC236}">
                  <a16:creationId xmlns:a16="http://schemas.microsoft.com/office/drawing/2014/main" id="{D06B1468-E60B-4005-A85D-AC660A2429B0}"/>
                </a:ext>
              </a:extLst>
            </p:cNvPr>
            <p:cNvSpPr/>
            <p:nvPr/>
          </p:nvSpPr>
          <p:spPr>
            <a:xfrm>
              <a:off x="10290031" y="1985882"/>
              <a:ext cx="170532" cy="1752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724CAC0D-35B3-43E7-A2FF-88E4C5D9F0D8}"/>
                </a:ext>
              </a:extLst>
            </p:cNvPr>
            <p:cNvSpPr/>
            <p:nvPr/>
          </p:nvSpPr>
          <p:spPr>
            <a:xfrm>
              <a:off x="10289522" y="1827990"/>
              <a:ext cx="170532" cy="15671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19CEF0A6-13CD-4ACB-92B6-4100E9E5B830}"/>
                </a:ext>
              </a:extLst>
            </p:cNvPr>
            <p:cNvSpPr/>
            <p:nvPr/>
          </p:nvSpPr>
          <p:spPr>
            <a:xfrm>
              <a:off x="10456227" y="1985882"/>
              <a:ext cx="170532" cy="1752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0EF70255-B299-4716-978A-6EF4C5AC6438}"/>
                </a:ext>
              </a:extLst>
            </p:cNvPr>
            <p:cNvSpPr/>
            <p:nvPr/>
          </p:nvSpPr>
          <p:spPr>
            <a:xfrm>
              <a:off x="10118828" y="1985882"/>
              <a:ext cx="170532" cy="1752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1F4AFD10-1AFB-419B-8F15-F7797F285164}"/>
                </a:ext>
              </a:extLst>
            </p:cNvPr>
            <p:cNvSpPr/>
            <p:nvPr/>
          </p:nvSpPr>
          <p:spPr>
            <a:xfrm>
              <a:off x="10286373" y="2161142"/>
              <a:ext cx="176751" cy="15390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DBB7B2CF-3ECF-4D3F-B75C-78A303AAA266}"/>
                </a:ext>
              </a:extLst>
            </p:cNvPr>
            <p:cNvSpPr/>
            <p:nvPr/>
          </p:nvSpPr>
          <p:spPr>
            <a:xfrm>
              <a:off x="10461606" y="1831979"/>
              <a:ext cx="170532" cy="1539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7BC43E02-EF6D-40D8-922D-BB6C86E51B12}"/>
                </a:ext>
              </a:extLst>
            </p:cNvPr>
            <p:cNvSpPr/>
            <p:nvPr/>
          </p:nvSpPr>
          <p:spPr>
            <a:xfrm>
              <a:off x="10118153" y="1827623"/>
              <a:ext cx="170532" cy="1614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98F716BE-9405-4233-B2FD-D2848EAAA1D6}"/>
                </a:ext>
              </a:extLst>
            </p:cNvPr>
            <p:cNvSpPr/>
            <p:nvPr/>
          </p:nvSpPr>
          <p:spPr>
            <a:xfrm>
              <a:off x="10461444" y="2161143"/>
              <a:ext cx="170532" cy="1539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DB70DA4D-A183-46FB-BBC8-BF126028B220}"/>
                </a:ext>
              </a:extLst>
            </p:cNvPr>
            <p:cNvSpPr/>
            <p:nvPr/>
          </p:nvSpPr>
          <p:spPr>
            <a:xfrm>
              <a:off x="10116469" y="2158504"/>
              <a:ext cx="170532" cy="1565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0" name="Straight Connector 59">
              <a:extLst>
                <a:ext uri="{FF2B5EF4-FFF2-40B4-BE49-F238E27FC236}">
                  <a16:creationId xmlns:a16="http://schemas.microsoft.com/office/drawing/2014/main" id="{0112A15B-C973-4F2D-B61C-0069202281D8}"/>
                </a:ext>
              </a:extLst>
            </p:cNvPr>
            <p:cNvCxnSpPr>
              <a:cxnSpLocks/>
            </p:cNvCxnSpPr>
            <p:nvPr/>
          </p:nvCxnSpPr>
          <p:spPr>
            <a:xfrm flipV="1">
              <a:off x="8353677" y="1847942"/>
              <a:ext cx="1754395" cy="81312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13F1D88-3CE3-49CA-AF95-1EB51D621855}"/>
                </a:ext>
              </a:extLst>
            </p:cNvPr>
            <p:cNvCxnSpPr>
              <a:cxnSpLocks/>
            </p:cNvCxnSpPr>
            <p:nvPr/>
          </p:nvCxnSpPr>
          <p:spPr>
            <a:xfrm flipV="1">
              <a:off x="8342921" y="2322576"/>
              <a:ext cx="1762463" cy="53557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E0408DD-8414-466D-B4B8-E3441D75114E}"/>
                </a:ext>
              </a:extLst>
            </p:cNvPr>
            <p:cNvCxnSpPr>
              <a:cxnSpLocks/>
            </p:cNvCxnSpPr>
            <p:nvPr/>
          </p:nvCxnSpPr>
          <p:spPr>
            <a:xfrm flipV="1">
              <a:off x="8531556" y="1827622"/>
              <a:ext cx="2111505" cy="8435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1B8ABC9-1819-4C53-BB49-6BD6F3DF55B6}"/>
                </a:ext>
              </a:extLst>
            </p:cNvPr>
            <p:cNvCxnSpPr>
              <a:cxnSpLocks/>
            </p:cNvCxnSpPr>
            <p:nvPr/>
          </p:nvCxnSpPr>
          <p:spPr>
            <a:xfrm flipV="1">
              <a:off x="8514161" y="2300259"/>
              <a:ext cx="2126194" cy="55789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ACE5863-76A3-496C-805F-FFC8CE3A4D26}"/>
                </a:ext>
              </a:extLst>
            </p:cNvPr>
            <p:cNvSpPr/>
            <p:nvPr/>
          </p:nvSpPr>
          <p:spPr>
            <a:xfrm>
              <a:off x="6927183" y="2288887"/>
              <a:ext cx="2163448" cy="1006679"/>
            </a:xfrm>
            <a:prstGeom prst="rect">
              <a:avLst/>
            </a:prstGeom>
            <a:solidFill>
              <a:schemeClr val="tx1">
                <a:lumMod val="85000"/>
                <a:lumOff val="15000"/>
                <a:alpha val="69804"/>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28FACA67-FDDB-4769-8AC4-3CE33C3973F6}"/>
                </a:ext>
              </a:extLst>
            </p:cNvPr>
            <p:cNvSpPr/>
            <p:nvPr/>
          </p:nvSpPr>
          <p:spPr>
            <a:xfrm>
              <a:off x="8348125" y="2671976"/>
              <a:ext cx="170532" cy="17526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972D049F-BD32-4DB3-803E-DCFC611D9A00}"/>
                </a:ext>
              </a:extLst>
            </p:cNvPr>
            <p:cNvSpPr/>
            <p:nvPr/>
          </p:nvSpPr>
          <p:spPr>
            <a:xfrm>
              <a:off x="7035310" y="2735764"/>
              <a:ext cx="42812" cy="469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0856DE1E-5B68-4EF4-BBB8-2258A7C432D3}"/>
                </a:ext>
              </a:extLst>
            </p:cNvPr>
            <p:cNvSpPr/>
            <p:nvPr/>
          </p:nvSpPr>
          <p:spPr>
            <a:xfrm>
              <a:off x="7159722" y="2818537"/>
              <a:ext cx="42812" cy="469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E078F9BC-8BED-413E-AEC6-6DF085C52CB7}"/>
                </a:ext>
              </a:extLst>
            </p:cNvPr>
            <p:cNvSpPr/>
            <p:nvPr/>
          </p:nvSpPr>
          <p:spPr>
            <a:xfrm>
              <a:off x="7289062" y="2746529"/>
              <a:ext cx="42812" cy="469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9C538B84-E2A5-4F03-B121-BA3ACEC5AD3F}"/>
                </a:ext>
              </a:extLst>
            </p:cNvPr>
            <p:cNvSpPr/>
            <p:nvPr/>
          </p:nvSpPr>
          <p:spPr>
            <a:xfrm>
              <a:off x="7463518" y="2642647"/>
              <a:ext cx="42812" cy="469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C4198E23-3DB7-4943-9920-8A5EFE3BA94A}"/>
                </a:ext>
              </a:extLst>
            </p:cNvPr>
            <p:cNvSpPr/>
            <p:nvPr/>
          </p:nvSpPr>
          <p:spPr>
            <a:xfrm>
              <a:off x="7159722" y="2818537"/>
              <a:ext cx="42812" cy="469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C536001E-8CA5-42C2-9C07-7CD1255A7C96}"/>
                </a:ext>
              </a:extLst>
            </p:cNvPr>
            <p:cNvSpPr/>
            <p:nvPr/>
          </p:nvSpPr>
          <p:spPr>
            <a:xfrm>
              <a:off x="7246250" y="2907269"/>
              <a:ext cx="42812" cy="469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45841099-7042-46E0-B96A-B8D63C081399}"/>
                </a:ext>
              </a:extLst>
            </p:cNvPr>
            <p:cNvSpPr/>
            <p:nvPr/>
          </p:nvSpPr>
          <p:spPr>
            <a:xfrm>
              <a:off x="7382506" y="2880218"/>
              <a:ext cx="42812" cy="469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A7CF658E-278A-4979-A42C-DBFF93D80B20}"/>
                </a:ext>
              </a:extLst>
            </p:cNvPr>
            <p:cNvSpPr/>
            <p:nvPr/>
          </p:nvSpPr>
          <p:spPr>
            <a:xfrm>
              <a:off x="7602397" y="2795047"/>
              <a:ext cx="42812" cy="469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3A37E903-B317-4DB4-9C37-ED9F6C259DD6}"/>
                </a:ext>
              </a:extLst>
            </p:cNvPr>
            <p:cNvSpPr/>
            <p:nvPr/>
          </p:nvSpPr>
          <p:spPr>
            <a:xfrm>
              <a:off x="7703958" y="2642647"/>
              <a:ext cx="42812" cy="469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5CF0E036-B40F-43E9-A876-FAE2AF491E25}"/>
                </a:ext>
              </a:extLst>
            </p:cNvPr>
            <p:cNvSpPr/>
            <p:nvPr/>
          </p:nvSpPr>
          <p:spPr>
            <a:xfrm>
              <a:off x="7842836" y="2795047"/>
              <a:ext cx="42812" cy="469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5C8E3920-A083-4B78-9FAD-280C8F7847C0}"/>
                </a:ext>
              </a:extLst>
            </p:cNvPr>
            <p:cNvSpPr/>
            <p:nvPr/>
          </p:nvSpPr>
          <p:spPr>
            <a:xfrm>
              <a:off x="8004861" y="2803962"/>
              <a:ext cx="42812" cy="469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CEA934E7-803C-45ED-9061-7AAC33BAC325}"/>
                </a:ext>
              </a:extLst>
            </p:cNvPr>
            <p:cNvSpPr/>
            <p:nvPr/>
          </p:nvSpPr>
          <p:spPr>
            <a:xfrm>
              <a:off x="8026267" y="2692527"/>
              <a:ext cx="42812" cy="469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31512194-7BF6-4358-9D25-BD69B09CFCAF}"/>
                </a:ext>
              </a:extLst>
            </p:cNvPr>
            <p:cNvSpPr/>
            <p:nvPr/>
          </p:nvSpPr>
          <p:spPr>
            <a:xfrm>
              <a:off x="8163698" y="2793509"/>
              <a:ext cx="42812" cy="469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BF980B3F-7BC0-4999-8161-A4E980AA476F}"/>
                </a:ext>
              </a:extLst>
            </p:cNvPr>
            <p:cNvSpPr/>
            <p:nvPr/>
          </p:nvSpPr>
          <p:spPr>
            <a:xfrm>
              <a:off x="8302576" y="2945909"/>
              <a:ext cx="42812" cy="469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C9507EAA-3E12-49F5-A9CB-C25F8C8D7EE0}"/>
                </a:ext>
              </a:extLst>
            </p:cNvPr>
            <p:cNvSpPr/>
            <p:nvPr/>
          </p:nvSpPr>
          <p:spPr>
            <a:xfrm>
              <a:off x="8464601" y="2954824"/>
              <a:ext cx="42812" cy="469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D18CF9E5-C76A-4174-8578-8E892CC07816}"/>
                </a:ext>
              </a:extLst>
            </p:cNvPr>
            <p:cNvSpPr/>
            <p:nvPr/>
          </p:nvSpPr>
          <p:spPr>
            <a:xfrm>
              <a:off x="8606373" y="2770019"/>
              <a:ext cx="42812" cy="469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0F2C7A0-9BF7-4BDF-8FF7-A38B17A6ADB9}"/>
                </a:ext>
              </a:extLst>
            </p:cNvPr>
            <p:cNvSpPr/>
            <p:nvPr/>
          </p:nvSpPr>
          <p:spPr>
            <a:xfrm>
              <a:off x="8412226" y="2735764"/>
              <a:ext cx="42812" cy="469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7" name="TextBox 76">
            <a:extLst>
              <a:ext uri="{FF2B5EF4-FFF2-40B4-BE49-F238E27FC236}">
                <a16:creationId xmlns:a16="http://schemas.microsoft.com/office/drawing/2014/main" id="{6B14E6ED-2461-4B80-85C0-D7D5EE22D0DC}"/>
              </a:ext>
            </a:extLst>
          </p:cNvPr>
          <p:cNvSpPr txBox="1"/>
          <p:nvPr/>
        </p:nvSpPr>
        <p:spPr>
          <a:xfrm>
            <a:off x="7425318" y="3295758"/>
            <a:ext cx="1301767" cy="307777"/>
          </a:xfrm>
          <a:prstGeom prst="rect">
            <a:avLst/>
          </a:prstGeom>
          <a:noFill/>
        </p:spPr>
        <p:txBody>
          <a:bodyPr wrap="none" rtlCol="0">
            <a:spAutoFit/>
          </a:bodyPr>
          <a:lstStyle/>
          <a:p>
            <a:r>
              <a:rPr lang="en-GB" sz="1400" dirty="0"/>
              <a:t>Physics domain</a:t>
            </a:r>
          </a:p>
        </p:txBody>
      </p:sp>
      <p:sp>
        <p:nvSpPr>
          <p:cNvPr id="78" name="TextBox 77">
            <a:extLst>
              <a:ext uri="{FF2B5EF4-FFF2-40B4-BE49-F238E27FC236}">
                <a16:creationId xmlns:a16="http://schemas.microsoft.com/office/drawing/2014/main" id="{4718C03D-726B-424F-AC88-05FF323D6D0C}"/>
              </a:ext>
            </a:extLst>
          </p:cNvPr>
          <p:cNvSpPr txBox="1"/>
          <p:nvPr/>
        </p:nvSpPr>
        <p:spPr>
          <a:xfrm>
            <a:off x="9599185" y="2594872"/>
            <a:ext cx="1223540" cy="307777"/>
          </a:xfrm>
          <a:prstGeom prst="rect">
            <a:avLst/>
          </a:prstGeom>
          <a:noFill/>
        </p:spPr>
        <p:txBody>
          <a:bodyPr wrap="none" rtlCol="0">
            <a:spAutoFit/>
          </a:bodyPr>
          <a:lstStyle/>
          <a:p>
            <a:r>
              <a:rPr lang="en-GB" sz="1400" dirty="0"/>
              <a:t>image domain</a:t>
            </a:r>
          </a:p>
        </p:txBody>
      </p:sp>
      <p:sp>
        <p:nvSpPr>
          <p:cNvPr id="79" name="TextBox 78">
            <a:extLst>
              <a:ext uri="{FF2B5EF4-FFF2-40B4-BE49-F238E27FC236}">
                <a16:creationId xmlns:a16="http://schemas.microsoft.com/office/drawing/2014/main" id="{22A77287-3897-435F-BE45-89A56306E4B6}"/>
              </a:ext>
            </a:extLst>
          </p:cNvPr>
          <p:cNvSpPr txBox="1"/>
          <p:nvPr/>
        </p:nvSpPr>
        <p:spPr>
          <a:xfrm>
            <a:off x="7896734" y="4495773"/>
            <a:ext cx="2685287" cy="307777"/>
          </a:xfrm>
          <a:prstGeom prst="rect">
            <a:avLst/>
          </a:prstGeom>
          <a:noFill/>
        </p:spPr>
        <p:txBody>
          <a:bodyPr wrap="none" rtlCol="0">
            <a:spAutoFit/>
          </a:bodyPr>
          <a:lstStyle/>
          <a:p>
            <a:r>
              <a:rPr lang="en-GB" sz="1400" dirty="0"/>
              <a:t>Grey value(illumination) definition</a:t>
            </a:r>
          </a:p>
        </p:txBody>
      </p:sp>
      <p:pic>
        <p:nvPicPr>
          <p:cNvPr id="85" name="Picture 84">
            <a:extLst>
              <a:ext uri="{FF2B5EF4-FFF2-40B4-BE49-F238E27FC236}">
                <a16:creationId xmlns:a16="http://schemas.microsoft.com/office/drawing/2014/main" id="{60577F03-75A7-43DD-BFA6-7129419AFEC3}"/>
              </a:ext>
            </a:extLst>
          </p:cNvPr>
          <p:cNvPicPr>
            <a:picLocks noChangeAspect="1"/>
          </p:cNvPicPr>
          <p:nvPr/>
        </p:nvPicPr>
        <p:blipFill rotWithShape="1">
          <a:blip r:embed="rId5">
            <a:extLst>
              <a:ext uri="{28A0092B-C50C-407E-A947-70E740481C1C}">
                <a14:useLocalDpi xmlns:a14="http://schemas.microsoft.com/office/drawing/2010/main" val="0"/>
              </a:ext>
            </a:extLst>
          </a:blip>
          <a:srcRect l="6457" t="14020" r="8540" b="9939"/>
          <a:stretch/>
        </p:blipFill>
        <p:spPr>
          <a:xfrm>
            <a:off x="6848331" y="4873495"/>
            <a:ext cx="2296323" cy="1411169"/>
          </a:xfrm>
          <a:prstGeom prst="rect">
            <a:avLst/>
          </a:prstGeom>
        </p:spPr>
      </p:pic>
      <p:pic>
        <p:nvPicPr>
          <p:cNvPr id="87" name="Picture 86">
            <a:extLst>
              <a:ext uri="{FF2B5EF4-FFF2-40B4-BE49-F238E27FC236}">
                <a16:creationId xmlns:a16="http://schemas.microsoft.com/office/drawing/2014/main" id="{8D4D38CB-F11D-4433-835D-D4924E3D3919}"/>
              </a:ext>
            </a:extLst>
          </p:cNvPr>
          <p:cNvPicPr>
            <a:picLocks noChangeAspect="1"/>
          </p:cNvPicPr>
          <p:nvPr/>
        </p:nvPicPr>
        <p:blipFill rotWithShape="1">
          <a:blip r:embed="rId6">
            <a:extLst>
              <a:ext uri="{28A0092B-C50C-407E-A947-70E740481C1C}">
                <a14:useLocalDpi xmlns:a14="http://schemas.microsoft.com/office/drawing/2010/main" val="0"/>
              </a:ext>
            </a:extLst>
          </a:blip>
          <a:srcRect l="6927" t="14020" r="8803" b="9186"/>
          <a:stretch/>
        </p:blipFill>
        <p:spPr>
          <a:xfrm>
            <a:off x="9261488" y="4868245"/>
            <a:ext cx="2296323" cy="1437528"/>
          </a:xfrm>
          <a:prstGeom prst="rect">
            <a:avLst/>
          </a:prstGeom>
        </p:spPr>
      </p:pic>
    </p:spTree>
    <p:extLst>
      <p:ext uri="{BB962C8B-B14F-4D97-AF65-F5344CB8AC3E}">
        <p14:creationId xmlns:p14="http://schemas.microsoft.com/office/powerpoint/2010/main" val="1921614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25B5A85-C226-4C92-8511-FD44C6E73CB2}"/>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320721E2-3BED-46F0-9441-6FB99C35A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B453DC3B-516D-4816-AFB5-EBA76091AA4C}"/>
                </a:ext>
              </a:extLst>
            </p:cNvPr>
            <p:cNvPicPr>
              <a:picLocks noChangeAspect="1"/>
            </p:cNvPicPr>
            <p:nvPr/>
          </p:nvPicPr>
          <p:blipFill rotWithShape="1">
            <a:blip r:embed="rId3">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704CA8F9-5924-44D5-B237-DF3A518F78B2}"/>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Data Processing</a:t>
            </a:r>
          </a:p>
        </p:txBody>
      </p:sp>
      <p:sp>
        <p:nvSpPr>
          <p:cNvPr id="8" name="Content Placeholder 2">
            <a:extLst>
              <a:ext uri="{FF2B5EF4-FFF2-40B4-BE49-F238E27FC236}">
                <a16:creationId xmlns:a16="http://schemas.microsoft.com/office/drawing/2014/main" id="{AEA54F38-F690-4C13-8F3A-3094CA970683}"/>
              </a:ext>
            </a:extLst>
          </p:cNvPr>
          <p:cNvSpPr>
            <a:spLocks noGrp="1"/>
          </p:cNvSpPr>
          <p:nvPr>
            <p:ph idx="1"/>
          </p:nvPr>
        </p:nvSpPr>
        <p:spPr>
          <a:xfrm>
            <a:off x="838200" y="1825625"/>
            <a:ext cx="10515600" cy="4351338"/>
          </a:xfrm>
        </p:spPr>
        <p:txBody>
          <a:bodyPr/>
          <a:lstStyle/>
          <a:p>
            <a:r>
              <a:rPr lang="en-GB" dirty="0"/>
              <a:t>Particle images samples of high and low quality </a:t>
            </a:r>
          </a:p>
        </p:txBody>
      </p:sp>
      <p:sp>
        <p:nvSpPr>
          <p:cNvPr id="2" name="Footer Placeholder 1">
            <a:extLst>
              <a:ext uri="{FF2B5EF4-FFF2-40B4-BE49-F238E27FC236}">
                <a16:creationId xmlns:a16="http://schemas.microsoft.com/office/drawing/2014/main" id="{3980A202-0CA4-5B4A-9909-3248639D9115}"/>
              </a:ext>
            </a:extLst>
          </p:cNvPr>
          <p:cNvSpPr>
            <a:spLocks noGrp="1"/>
          </p:cNvSpPr>
          <p:nvPr>
            <p:ph type="ftr" sz="quarter" idx="11"/>
          </p:nvPr>
        </p:nvSpPr>
        <p:spPr/>
        <p:txBody>
          <a:bodyPr/>
          <a:lstStyle/>
          <a:p>
            <a:r>
              <a:rPr lang="en-GB"/>
              <a:t>ACSE 9 - Independent Research Project - Mingrui Zhang</a:t>
            </a:r>
          </a:p>
        </p:txBody>
      </p:sp>
      <p:sp>
        <p:nvSpPr>
          <p:cNvPr id="66" name="TextBox 65">
            <a:extLst>
              <a:ext uri="{FF2B5EF4-FFF2-40B4-BE49-F238E27FC236}">
                <a16:creationId xmlns:a16="http://schemas.microsoft.com/office/drawing/2014/main" id="{C76F7CF5-2D55-484C-9BCA-3487FCC2DA26}"/>
              </a:ext>
            </a:extLst>
          </p:cNvPr>
          <p:cNvSpPr txBox="1"/>
          <p:nvPr/>
        </p:nvSpPr>
        <p:spPr>
          <a:xfrm>
            <a:off x="2149230" y="5412675"/>
            <a:ext cx="2472152" cy="307777"/>
          </a:xfrm>
          <a:prstGeom prst="rect">
            <a:avLst/>
          </a:prstGeom>
          <a:noFill/>
        </p:spPr>
        <p:txBody>
          <a:bodyPr wrap="none" rtlCol="0">
            <a:spAutoFit/>
          </a:bodyPr>
          <a:lstStyle/>
          <a:p>
            <a:r>
              <a:rPr lang="en-GB" sz="1400" b="1" dirty="0"/>
              <a:t>High quality (density 0.07 </a:t>
            </a:r>
            <a:r>
              <a:rPr lang="en-GB" sz="1400" b="1" dirty="0" err="1"/>
              <a:t>ppp</a:t>
            </a:r>
            <a:r>
              <a:rPr lang="en-GB" sz="1400" b="1" dirty="0"/>
              <a:t>)</a:t>
            </a:r>
          </a:p>
        </p:txBody>
      </p:sp>
      <p:sp>
        <p:nvSpPr>
          <p:cNvPr id="67" name="TextBox 66">
            <a:extLst>
              <a:ext uri="{FF2B5EF4-FFF2-40B4-BE49-F238E27FC236}">
                <a16:creationId xmlns:a16="http://schemas.microsoft.com/office/drawing/2014/main" id="{04F3836F-054C-4CDF-9168-772A0CDC6FDD}"/>
              </a:ext>
            </a:extLst>
          </p:cNvPr>
          <p:cNvSpPr txBox="1"/>
          <p:nvPr/>
        </p:nvSpPr>
        <p:spPr>
          <a:xfrm>
            <a:off x="7751454" y="5412675"/>
            <a:ext cx="2527936" cy="307777"/>
          </a:xfrm>
          <a:prstGeom prst="rect">
            <a:avLst/>
          </a:prstGeom>
          <a:noFill/>
        </p:spPr>
        <p:txBody>
          <a:bodyPr wrap="none" rtlCol="0">
            <a:spAutoFit/>
          </a:bodyPr>
          <a:lstStyle/>
          <a:p>
            <a:r>
              <a:rPr lang="en-GB" sz="1400" b="1" dirty="0"/>
              <a:t>Low quality (density 0.007 </a:t>
            </a:r>
            <a:r>
              <a:rPr lang="en-GB" sz="1400" b="1" dirty="0" err="1"/>
              <a:t>ppp</a:t>
            </a:r>
            <a:r>
              <a:rPr lang="en-GB" sz="1400" b="1" dirty="0"/>
              <a:t>)</a:t>
            </a:r>
          </a:p>
        </p:txBody>
      </p:sp>
      <p:pic>
        <p:nvPicPr>
          <p:cNvPr id="32" name="Picture 31">
            <a:extLst>
              <a:ext uri="{FF2B5EF4-FFF2-40B4-BE49-F238E27FC236}">
                <a16:creationId xmlns:a16="http://schemas.microsoft.com/office/drawing/2014/main" id="{80832AE1-CC8D-4275-A30B-3359C717BA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458" y="2288887"/>
            <a:ext cx="4635246" cy="3184212"/>
          </a:xfrm>
          <a:prstGeom prst="rect">
            <a:avLst/>
          </a:prstGeom>
        </p:spPr>
      </p:pic>
      <p:pic>
        <p:nvPicPr>
          <p:cNvPr id="59" name="Picture 58">
            <a:extLst>
              <a:ext uri="{FF2B5EF4-FFF2-40B4-BE49-F238E27FC236}">
                <a16:creationId xmlns:a16="http://schemas.microsoft.com/office/drawing/2014/main" id="{A6FAF53E-99E2-4C25-8DB0-6C325AC715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9298" y="2288887"/>
            <a:ext cx="4635244" cy="3184211"/>
          </a:xfrm>
          <a:prstGeom prst="rect">
            <a:avLst/>
          </a:prstGeom>
        </p:spPr>
      </p:pic>
    </p:spTree>
    <p:extLst>
      <p:ext uri="{BB962C8B-B14F-4D97-AF65-F5344CB8AC3E}">
        <p14:creationId xmlns:p14="http://schemas.microsoft.com/office/powerpoint/2010/main" val="2473777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25B5A85-C226-4C92-8511-FD44C6E73CB2}"/>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320721E2-3BED-46F0-9441-6FB99C35A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B453DC3B-516D-4816-AFB5-EBA76091AA4C}"/>
                </a:ext>
              </a:extLst>
            </p:cNvPr>
            <p:cNvPicPr>
              <a:picLocks noChangeAspect="1"/>
            </p:cNvPicPr>
            <p:nvPr/>
          </p:nvPicPr>
          <p:blipFill rotWithShape="1">
            <a:blip r:embed="rId3">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704CA8F9-5924-44D5-B237-DF3A518F78B2}"/>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Data Analysis</a:t>
            </a:r>
          </a:p>
        </p:txBody>
      </p:sp>
      <p:pic>
        <p:nvPicPr>
          <p:cNvPr id="8" name="Picture 7">
            <a:extLst>
              <a:ext uri="{FF2B5EF4-FFF2-40B4-BE49-F238E27FC236}">
                <a16:creationId xmlns:a16="http://schemas.microsoft.com/office/drawing/2014/main" id="{152DE143-E9C6-4E54-AAB2-3620CAB16A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1469" y="2415952"/>
            <a:ext cx="9050013" cy="3658111"/>
          </a:xfrm>
          <a:prstGeom prst="rect">
            <a:avLst/>
          </a:prstGeom>
        </p:spPr>
      </p:pic>
      <p:sp>
        <p:nvSpPr>
          <p:cNvPr id="9" name="Content Placeholder 2">
            <a:extLst>
              <a:ext uri="{FF2B5EF4-FFF2-40B4-BE49-F238E27FC236}">
                <a16:creationId xmlns:a16="http://schemas.microsoft.com/office/drawing/2014/main" id="{F2055BF8-E049-4937-A732-AE304524E33A}"/>
              </a:ext>
            </a:extLst>
          </p:cNvPr>
          <p:cNvSpPr>
            <a:spLocks noGrp="1"/>
          </p:cNvSpPr>
          <p:nvPr>
            <p:ph idx="1"/>
          </p:nvPr>
        </p:nvSpPr>
        <p:spPr>
          <a:xfrm>
            <a:off x="838200" y="1825625"/>
            <a:ext cx="10515600" cy="4351338"/>
          </a:xfrm>
        </p:spPr>
        <p:txBody>
          <a:bodyPr/>
          <a:lstStyle/>
          <a:p>
            <a:r>
              <a:rPr lang="en-GB" dirty="0"/>
              <a:t>Reduced-Order using Principle Components Analysis (or called POD)</a:t>
            </a:r>
          </a:p>
        </p:txBody>
      </p:sp>
      <p:sp>
        <p:nvSpPr>
          <p:cNvPr id="2" name="Footer Placeholder 1">
            <a:extLst>
              <a:ext uri="{FF2B5EF4-FFF2-40B4-BE49-F238E27FC236}">
                <a16:creationId xmlns:a16="http://schemas.microsoft.com/office/drawing/2014/main" id="{E33B4E80-A3C2-5445-A526-E39BACDFB400}"/>
              </a:ext>
            </a:extLst>
          </p:cNvPr>
          <p:cNvSpPr>
            <a:spLocks noGrp="1"/>
          </p:cNvSpPr>
          <p:nvPr>
            <p:ph type="ftr" sz="quarter" idx="11"/>
          </p:nvPr>
        </p:nvSpPr>
        <p:spPr/>
        <p:txBody>
          <a:bodyPr/>
          <a:lstStyle/>
          <a:p>
            <a:r>
              <a:rPr lang="en-GB"/>
              <a:t>ACSE 9 - Independent Research Project - Mingrui Zhang</a:t>
            </a:r>
          </a:p>
        </p:txBody>
      </p:sp>
    </p:spTree>
    <p:extLst>
      <p:ext uri="{BB962C8B-B14F-4D97-AF65-F5344CB8AC3E}">
        <p14:creationId xmlns:p14="http://schemas.microsoft.com/office/powerpoint/2010/main" val="623112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29EA893-7441-4650-8817-B74E559DCC0D}"/>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4CBBDD14-C91E-4C1D-B048-1C4A1F2E34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C46DCA6E-3261-466C-BF0F-D0D770C68853}"/>
                </a:ext>
              </a:extLst>
            </p:cNvPr>
            <p:cNvPicPr>
              <a:picLocks noChangeAspect="1"/>
            </p:cNvPicPr>
            <p:nvPr/>
          </p:nvPicPr>
          <p:blipFill rotWithShape="1">
            <a:blip r:embed="rId3">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46BFF6DD-EDF6-4EF1-B278-7C17F2440F86}"/>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Optical Flow vs Fluid Flow</a:t>
            </a:r>
          </a:p>
        </p:txBody>
      </p:sp>
      <p:sp>
        <p:nvSpPr>
          <p:cNvPr id="2" name="Footer Placeholder 1">
            <a:extLst>
              <a:ext uri="{FF2B5EF4-FFF2-40B4-BE49-F238E27FC236}">
                <a16:creationId xmlns:a16="http://schemas.microsoft.com/office/drawing/2014/main" id="{14394F5A-CF88-CE45-A7BD-EE33B920273B}"/>
              </a:ext>
            </a:extLst>
          </p:cNvPr>
          <p:cNvSpPr>
            <a:spLocks noGrp="1"/>
          </p:cNvSpPr>
          <p:nvPr>
            <p:ph type="ftr" sz="quarter" idx="11"/>
          </p:nvPr>
        </p:nvSpPr>
        <p:spPr/>
        <p:txBody>
          <a:bodyPr/>
          <a:lstStyle/>
          <a:p>
            <a:r>
              <a:rPr lang="en-GB"/>
              <a:t>ACSE 9 - Independent Research Project - Mingrui Zhang</a:t>
            </a:r>
          </a:p>
        </p:txBody>
      </p:sp>
      <p:pic>
        <p:nvPicPr>
          <p:cNvPr id="8" name="Picture 7">
            <a:extLst>
              <a:ext uri="{FF2B5EF4-FFF2-40B4-BE49-F238E27FC236}">
                <a16:creationId xmlns:a16="http://schemas.microsoft.com/office/drawing/2014/main" id="{08AD11B0-C4DC-456C-A4B8-A63C48EC96EC}"/>
              </a:ext>
            </a:extLst>
          </p:cNvPr>
          <p:cNvPicPr>
            <a:picLocks noChangeAspect="1"/>
          </p:cNvPicPr>
          <p:nvPr/>
        </p:nvPicPr>
        <p:blipFill>
          <a:blip r:embed="rId4"/>
          <a:stretch>
            <a:fillRect/>
          </a:stretch>
        </p:blipFill>
        <p:spPr>
          <a:xfrm>
            <a:off x="1129665" y="2500601"/>
            <a:ext cx="2647950" cy="2286000"/>
          </a:xfrm>
          <a:prstGeom prst="rect">
            <a:avLst/>
          </a:prstGeom>
        </p:spPr>
      </p:pic>
      <p:pic>
        <p:nvPicPr>
          <p:cNvPr id="10" name="Picture 9">
            <a:extLst>
              <a:ext uri="{FF2B5EF4-FFF2-40B4-BE49-F238E27FC236}">
                <a16:creationId xmlns:a16="http://schemas.microsoft.com/office/drawing/2014/main" id="{41EB4A9F-D196-416A-AC28-FDCE92B69217}"/>
              </a:ext>
            </a:extLst>
          </p:cNvPr>
          <p:cNvPicPr>
            <a:picLocks noChangeAspect="1"/>
          </p:cNvPicPr>
          <p:nvPr/>
        </p:nvPicPr>
        <p:blipFill rotWithShape="1">
          <a:blip r:embed="rId5"/>
          <a:srcRect t="3583"/>
          <a:stretch/>
        </p:blipFill>
        <p:spPr>
          <a:xfrm>
            <a:off x="3777615" y="3643601"/>
            <a:ext cx="3754008" cy="1143000"/>
          </a:xfrm>
          <a:prstGeom prst="rect">
            <a:avLst/>
          </a:prstGeom>
        </p:spPr>
      </p:pic>
      <p:pic>
        <p:nvPicPr>
          <p:cNvPr id="11" name="Picture 10">
            <a:extLst>
              <a:ext uri="{FF2B5EF4-FFF2-40B4-BE49-F238E27FC236}">
                <a16:creationId xmlns:a16="http://schemas.microsoft.com/office/drawing/2014/main" id="{FD221D8E-E932-4080-BC6E-EE4456912C55}"/>
              </a:ext>
            </a:extLst>
          </p:cNvPr>
          <p:cNvPicPr>
            <a:picLocks noChangeAspect="1"/>
          </p:cNvPicPr>
          <p:nvPr/>
        </p:nvPicPr>
        <p:blipFill>
          <a:blip r:embed="rId6"/>
          <a:stretch>
            <a:fillRect/>
          </a:stretch>
        </p:blipFill>
        <p:spPr>
          <a:xfrm>
            <a:off x="3800475" y="2447078"/>
            <a:ext cx="3747726" cy="1143001"/>
          </a:xfrm>
          <a:prstGeom prst="rect">
            <a:avLst/>
          </a:prstGeom>
        </p:spPr>
      </p:pic>
      <p:sp>
        <p:nvSpPr>
          <p:cNvPr id="12" name="TextBox 11">
            <a:extLst>
              <a:ext uri="{FF2B5EF4-FFF2-40B4-BE49-F238E27FC236}">
                <a16:creationId xmlns:a16="http://schemas.microsoft.com/office/drawing/2014/main" id="{FD8920DE-56E2-4D86-B12F-F37DC02977DF}"/>
              </a:ext>
            </a:extLst>
          </p:cNvPr>
          <p:cNvSpPr txBox="1"/>
          <p:nvPr/>
        </p:nvSpPr>
        <p:spPr>
          <a:xfrm>
            <a:off x="996315" y="5890478"/>
            <a:ext cx="5608320" cy="830997"/>
          </a:xfrm>
          <a:prstGeom prst="rect">
            <a:avLst/>
          </a:prstGeom>
          <a:noFill/>
        </p:spPr>
        <p:txBody>
          <a:bodyPr wrap="square" rtlCol="0">
            <a:spAutoFit/>
          </a:bodyPr>
          <a:lstStyle/>
          <a:p>
            <a:pPr algn="just"/>
            <a:r>
              <a:rPr lang="en-GB" sz="1200" dirty="0"/>
              <a:t>E. </a:t>
            </a:r>
            <a:r>
              <a:rPr lang="en-GB" sz="1200" dirty="0" err="1"/>
              <a:t>Ilg</a:t>
            </a:r>
            <a:r>
              <a:rPr lang="en-GB" sz="1200" dirty="0"/>
              <a:t>, N. Mayer, T. </a:t>
            </a:r>
            <a:r>
              <a:rPr lang="en-GB" sz="1200" dirty="0" err="1"/>
              <a:t>Saikia</a:t>
            </a:r>
            <a:r>
              <a:rPr lang="en-GB" sz="1200" dirty="0"/>
              <a:t>, M. </a:t>
            </a:r>
            <a:r>
              <a:rPr lang="en-GB" sz="1200" dirty="0" err="1"/>
              <a:t>Keuper</a:t>
            </a:r>
            <a:r>
              <a:rPr lang="en-GB" sz="1200" dirty="0"/>
              <a:t>, A. </a:t>
            </a:r>
            <a:r>
              <a:rPr lang="en-GB" sz="1200" dirty="0" err="1"/>
              <a:t>Dosovitskiy</a:t>
            </a:r>
            <a:r>
              <a:rPr lang="en-GB" sz="1200" dirty="0"/>
              <a:t>, and T. </a:t>
            </a:r>
            <a:r>
              <a:rPr lang="en-GB" sz="1200" dirty="0" err="1"/>
              <a:t>Brox</a:t>
            </a:r>
            <a:r>
              <a:rPr lang="en-GB" sz="1200" dirty="0"/>
              <a:t>, “Flownet2.0: Evolution of optical flow estimation with deep networks,” CVPR, p. 2462–2470, 2017</a:t>
            </a:r>
          </a:p>
          <a:p>
            <a:pPr algn="just"/>
            <a:endParaRPr lang="en-GB" sz="1200" dirty="0"/>
          </a:p>
          <a:p>
            <a:pPr algn="just"/>
            <a:endParaRPr lang="en-GB" sz="1200" dirty="0"/>
          </a:p>
        </p:txBody>
      </p:sp>
      <p:sp>
        <p:nvSpPr>
          <p:cNvPr id="13" name="TextBox 12">
            <a:extLst>
              <a:ext uri="{FF2B5EF4-FFF2-40B4-BE49-F238E27FC236}">
                <a16:creationId xmlns:a16="http://schemas.microsoft.com/office/drawing/2014/main" id="{24A43B44-AD75-4D5B-ABC8-A244E39F3FAA}"/>
              </a:ext>
            </a:extLst>
          </p:cNvPr>
          <p:cNvSpPr txBox="1"/>
          <p:nvPr/>
        </p:nvSpPr>
        <p:spPr>
          <a:xfrm>
            <a:off x="2784536" y="4881773"/>
            <a:ext cx="3486724" cy="307777"/>
          </a:xfrm>
          <a:prstGeom prst="rect">
            <a:avLst/>
          </a:prstGeom>
          <a:noFill/>
        </p:spPr>
        <p:txBody>
          <a:bodyPr wrap="none" rtlCol="0">
            <a:spAutoFit/>
          </a:bodyPr>
          <a:lstStyle/>
          <a:p>
            <a:r>
              <a:rPr lang="en-GB" sz="1400" dirty="0"/>
              <a:t>Optical Flow for rigid body motion detection</a:t>
            </a:r>
          </a:p>
        </p:txBody>
      </p:sp>
      <p:pic>
        <p:nvPicPr>
          <p:cNvPr id="14" name="Picture 13">
            <a:extLst>
              <a:ext uri="{FF2B5EF4-FFF2-40B4-BE49-F238E27FC236}">
                <a16:creationId xmlns:a16="http://schemas.microsoft.com/office/drawing/2014/main" id="{CA036239-29EE-41AC-89D8-E3BA72AC3F31}"/>
              </a:ext>
            </a:extLst>
          </p:cNvPr>
          <p:cNvPicPr>
            <a:picLocks noChangeAspect="1"/>
          </p:cNvPicPr>
          <p:nvPr/>
        </p:nvPicPr>
        <p:blipFill rotWithShape="1">
          <a:blip r:embed="rId7">
            <a:extLst>
              <a:ext uri="{28A0092B-C50C-407E-A947-70E740481C1C}">
                <a14:useLocalDpi xmlns:a14="http://schemas.microsoft.com/office/drawing/2010/main" val="0"/>
              </a:ext>
            </a:extLst>
          </a:blip>
          <a:srcRect l="11963" t="14020" r="8540" b="14552"/>
          <a:stretch/>
        </p:blipFill>
        <p:spPr>
          <a:xfrm>
            <a:off x="7896227" y="2447078"/>
            <a:ext cx="3790336" cy="2339523"/>
          </a:xfrm>
          <a:prstGeom prst="rect">
            <a:avLst/>
          </a:prstGeom>
        </p:spPr>
      </p:pic>
      <p:sp>
        <p:nvSpPr>
          <p:cNvPr id="15" name="TextBox 14">
            <a:extLst>
              <a:ext uri="{FF2B5EF4-FFF2-40B4-BE49-F238E27FC236}">
                <a16:creationId xmlns:a16="http://schemas.microsoft.com/office/drawing/2014/main" id="{9A87E45B-9AC5-4D6D-AB79-7D19A48BC510}"/>
              </a:ext>
            </a:extLst>
          </p:cNvPr>
          <p:cNvSpPr txBox="1"/>
          <p:nvPr/>
        </p:nvSpPr>
        <p:spPr>
          <a:xfrm>
            <a:off x="8156845" y="4881773"/>
            <a:ext cx="3269100" cy="307777"/>
          </a:xfrm>
          <a:prstGeom prst="rect">
            <a:avLst/>
          </a:prstGeom>
          <a:noFill/>
        </p:spPr>
        <p:txBody>
          <a:bodyPr wrap="none" rtlCol="0">
            <a:spAutoFit/>
          </a:bodyPr>
          <a:lstStyle/>
          <a:p>
            <a:r>
              <a:rPr lang="en-GB" sz="1400" dirty="0"/>
              <a:t>Particles in fluid flow “Dense rigid bodies”</a:t>
            </a:r>
          </a:p>
        </p:txBody>
      </p:sp>
      <p:sp>
        <p:nvSpPr>
          <p:cNvPr id="16" name="TextBox 15">
            <a:extLst>
              <a:ext uri="{FF2B5EF4-FFF2-40B4-BE49-F238E27FC236}">
                <a16:creationId xmlns:a16="http://schemas.microsoft.com/office/drawing/2014/main" id="{AC167CA9-4012-44A7-9867-0BFE38AC1817}"/>
              </a:ext>
            </a:extLst>
          </p:cNvPr>
          <p:cNvSpPr txBox="1"/>
          <p:nvPr/>
        </p:nvSpPr>
        <p:spPr>
          <a:xfrm>
            <a:off x="996315" y="5447208"/>
            <a:ext cx="5608320" cy="646331"/>
          </a:xfrm>
          <a:prstGeom prst="rect">
            <a:avLst/>
          </a:prstGeom>
          <a:noFill/>
        </p:spPr>
        <p:txBody>
          <a:bodyPr wrap="square" rtlCol="0">
            <a:spAutoFit/>
          </a:bodyPr>
          <a:lstStyle/>
          <a:p>
            <a:r>
              <a:rPr lang="en-GB" sz="1200" dirty="0"/>
              <a:t>D. J. Butler, J. Wulff, G. B. Stanley, and M. J. Black, “A naturalistic open source movie for optical flow evaluation,” pp. 611–625, Oct. 2012</a:t>
            </a:r>
          </a:p>
          <a:p>
            <a:pPr algn="just"/>
            <a:endParaRPr lang="en-GB" sz="1200" dirty="0"/>
          </a:p>
        </p:txBody>
      </p:sp>
      <p:sp>
        <p:nvSpPr>
          <p:cNvPr id="17" name="TextBox 16">
            <a:extLst>
              <a:ext uri="{FF2B5EF4-FFF2-40B4-BE49-F238E27FC236}">
                <a16:creationId xmlns:a16="http://schemas.microsoft.com/office/drawing/2014/main" id="{176ABA5C-7CD5-1B4A-8598-27534B37B227}"/>
              </a:ext>
            </a:extLst>
          </p:cNvPr>
          <p:cNvSpPr txBox="1"/>
          <p:nvPr/>
        </p:nvSpPr>
        <p:spPr>
          <a:xfrm>
            <a:off x="996315" y="5184397"/>
            <a:ext cx="5608320" cy="523220"/>
          </a:xfrm>
          <a:prstGeom prst="rect">
            <a:avLst/>
          </a:prstGeom>
          <a:noFill/>
        </p:spPr>
        <p:txBody>
          <a:bodyPr wrap="square" rtlCol="0">
            <a:spAutoFit/>
          </a:bodyPr>
          <a:lstStyle/>
          <a:p>
            <a:r>
              <a:rPr lang="en-GB" sz="1400" dirty="0"/>
              <a:t>Left four pictures comes from:</a:t>
            </a:r>
          </a:p>
          <a:p>
            <a:pPr algn="just"/>
            <a:endParaRPr lang="en-GB" sz="1400" dirty="0"/>
          </a:p>
        </p:txBody>
      </p:sp>
    </p:spTree>
    <p:extLst>
      <p:ext uri="{BB962C8B-B14F-4D97-AF65-F5344CB8AC3E}">
        <p14:creationId xmlns:p14="http://schemas.microsoft.com/office/powerpoint/2010/main" val="2026108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9EE8813-2856-4016-B25A-5C662A8AD638}"/>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ED28C158-A3EE-434D-9FB8-DEA28A09E4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4FFEF0EE-43BF-42FA-A611-0F96691C3225}"/>
                </a:ext>
              </a:extLst>
            </p:cNvPr>
            <p:cNvPicPr>
              <a:picLocks noChangeAspect="1"/>
            </p:cNvPicPr>
            <p:nvPr/>
          </p:nvPicPr>
          <p:blipFill rotWithShape="1">
            <a:blip r:embed="rId3">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2F78B913-EE58-4B27-9D04-1859F6E6A42E}"/>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rPr>
              <a:t>Network Architecture</a:t>
            </a:r>
            <a:endParaRPr lang="en-GB" dirty="0">
              <a:latin typeface="Microsoft JhengHei" panose="020B0604030504040204" pitchFamily="34" charset="-120"/>
              <a:ea typeface="Microsoft JhengHei" panose="020B0604030504040204" pitchFamily="34" charset="-120"/>
              <a:cs typeface="Calibri" panose="020F0502020204030204" pitchFamily="34" charset="0"/>
            </a:endParaRPr>
          </a:p>
        </p:txBody>
      </p:sp>
      <p:pic>
        <p:nvPicPr>
          <p:cNvPr id="11" name="Picture 10">
            <a:extLst>
              <a:ext uri="{FF2B5EF4-FFF2-40B4-BE49-F238E27FC236}">
                <a16:creationId xmlns:a16="http://schemas.microsoft.com/office/drawing/2014/main" id="{F9525A10-CC3B-4193-83D6-E5159ED20E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526" y="1942663"/>
            <a:ext cx="6197692" cy="4226214"/>
          </a:xfrm>
          <a:prstGeom prst="rect">
            <a:avLst/>
          </a:prstGeom>
        </p:spPr>
      </p:pic>
      <p:sp>
        <p:nvSpPr>
          <p:cNvPr id="3" name="Footer Placeholder 2">
            <a:extLst>
              <a:ext uri="{FF2B5EF4-FFF2-40B4-BE49-F238E27FC236}">
                <a16:creationId xmlns:a16="http://schemas.microsoft.com/office/drawing/2014/main" id="{E4BFEB9E-AF22-5441-AA15-84DF9D7885A7}"/>
              </a:ext>
            </a:extLst>
          </p:cNvPr>
          <p:cNvSpPr>
            <a:spLocks noGrp="1"/>
          </p:cNvSpPr>
          <p:nvPr>
            <p:ph type="ftr" sz="quarter" idx="11"/>
          </p:nvPr>
        </p:nvSpPr>
        <p:spPr/>
        <p:txBody>
          <a:bodyPr/>
          <a:lstStyle/>
          <a:p>
            <a:r>
              <a:rPr lang="en-GB"/>
              <a:t>ACSE 9 - Independent Research Project - Mingrui Zhang</a:t>
            </a:r>
          </a:p>
        </p:txBody>
      </p:sp>
      <p:grpSp>
        <p:nvGrpSpPr>
          <p:cNvPr id="156" name="Group 155">
            <a:extLst>
              <a:ext uri="{FF2B5EF4-FFF2-40B4-BE49-F238E27FC236}">
                <a16:creationId xmlns:a16="http://schemas.microsoft.com/office/drawing/2014/main" id="{9C7D7FE0-90A0-48C5-988D-08E4FE963769}"/>
              </a:ext>
            </a:extLst>
          </p:cNvPr>
          <p:cNvGrpSpPr/>
          <p:nvPr/>
        </p:nvGrpSpPr>
        <p:grpSpPr>
          <a:xfrm>
            <a:off x="7963107" y="1034446"/>
            <a:ext cx="3562676" cy="5731189"/>
            <a:chOff x="7963107" y="1034446"/>
            <a:chExt cx="3562676" cy="5731189"/>
          </a:xfrm>
        </p:grpSpPr>
        <p:sp>
          <p:nvSpPr>
            <p:cNvPr id="8" name="Rectangle 7">
              <a:extLst>
                <a:ext uri="{FF2B5EF4-FFF2-40B4-BE49-F238E27FC236}">
                  <a16:creationId xmlns:a16="http://schemas.microsoft.com/office/drawing/2014/main" id="{BFA45EF6-5AC4-43FE-9B32-29152A3DCFAC}"/>
                </a:ext>
              </a:extLst>
            </p:cNvPr>
            <p:cNvSpPr/>
            <p:nvPr/>
          </p:nvSpPr>
          <p:spPr>
            <a:xfrm>
              <a:off x="7964826" y="1266824"/>
              <a:ext cx="1490526" cy="241784"/>
            </a:xfrm>
            <a:prstGeom prst="rect">
              <a:avLst/>
            </a:prstGeom>
            <a:solidFill>
              <a:schemeClr val="accent1">
                <a:lumMod val="40000"/>
                <a:lumOff val="60000"/>
              </a:schemeClr>
            </a:solidFill>
            <a:ln>
              <a:solidFill>
                <a:schemeClr val="accent1">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b="1" dirty="0">
                  <a:solidFill>
                    <a:schemeClr val="tx1"/>
                  </a:solidFill>
                </a:rPr>
                <a:t>CONV1(2, 64)</a:t>
              </a:r>
            </a:p>
          </p:txBody>
        </p:sp>
        <p:sp>
          <p:nvSpPr>
            <p:cNvPr id="12" name="Rectangle 11">
              <a:extLst>
                <a:ext uri="{FF2B5EF4-FFF2-40B4-BE49-F238E27FC236}">
                  <a16:creationId xmlns:a16="http://schemas.microsoft.com/office/drawing/2014/main" id="{5CCFC347-C45D-45B4-B9D6-204EAE2EA885}"/>
                </a:ext>
              </a:extLst>
            </p:cNvPr>
            <p:cNvSpPr/>
            <p:nvPr/>
          </p:nvSpPr>
          <p:spPr>
            <a:xfrm>
              <a:off x="7963107" y="2080388"/>
              <a:ext cx="1490526" cy="241784"/>
            </a:xfrm>
            <a:prstGeom prst="rect">
              <a:avLst/>
            </a:prstGeom>
            <a:solidFill>
              <a:schemeClr val="accent1">
                <a:lumMod val="40000"/>
                <a:lumOff val="60000"/>
              </a:schemeClr>
            </a:solidFill>
            <a:ln>
              <a:solidFill>
                <a:schemeClr val="accent1">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b="1" dirty="0">
                  <a:solidFill>
                    <a:schemeClr val="tx1"/>
                  </a:solidFill>
                </a:rPr>
                <a:t>CONV2(64, 128)</a:t>
              </a:r>
            </a:p>
          </p:txBody>
        </p:sp>
        <p:sp>
          <p:nvSpPr>
            <p:cNvPr id="13" name="Rectangle 12">
              <a:extLst>
                <a:ext uri="{FF2B5EF4-FFF2-40B4-BE49-F238E27FC236}">
                  <a16:creationId xmlns:a16="http://schemas.microsoft.com/office/drawing/2014/main" id="{FE250F5F-9671-4E37-A6FF-FFF7C63C3416}"/>
                </a:ext>
              </a:extLst>
            </p:cNvPr>
            <p:cNvSpPr/>
            <p:nvPr/>
          </p:nvSpPr>
          <p:spPr>
            <a:xfrm>
              <a:off x="7965379" y="2886136"/>
              <a:ext cx="1490526" cy="241784"/>
            </a:xfrm>
            <a:prstGeom prst="rect">
              <a:avLst/>
            </a:prstGeom>
            <a:solidFill>
              <a:schemeClr val="accent1">
                <a:lumMod val="40000"/>
                <a:lumOff val="60000"/>
              </a:schemeClr>
            </a:solidFill>
            <a:ln>
              <a:solidFill>
                <a:schemeClr val="accent1">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b="1" dirty="0">
                  <a:solidFill>
                    <a:schemeClr val="tx1"/>
                  </a:solidFill>
                </a:rPr>
                <a:t>CONV3(128, 256)</a:t>
              </a:r>
            </a:p>
          </p:txBody>
        </p:sp>
        <p:sp>
          <p:nvSpPr>
            <p:cNvPr id="14" name="Rectangle 13">
              <a:extLst>
                <a:ext uri="{FF2B5EF4-FFF2-40B4-BE49-F238E27FC236}">
                  <a16:creationId xmlns:a16="http://schemas.microsoft.com/office/drawing/2014/main" id="{25C34D9B-A17B-453F-A909-BB17E6400281}"/>
                </a:ext>
              </a:extLst>
            </p:cNvPr>
            <p:cNvSpPr/>
            <p:nvPr/>
          </p:nvSpPr>
          <p:spPr>
            <a:xfrm>
              <a:off x="7965379" y="3691881"/>
              <a:ext cx="1490526" cy="241784"/>
            </a:xfrm>
            <a:prstGeom prst="rect">
              <a:avLst/>
            </a:prstGeom>
            <a:solidFill>
              <a:schemeClr val="accent1">
                <a:lumMod val="40000"/>
                <a:lumOff val="60000"/>
              </a:schemeClr>
            </a:solidFill>
            <a:ln>
              <a:solidFill>
                <a:schemeClr val="accent1">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b="1" dirty="0">
                  <a:solidFill>
                    <a:schemeClr val="tx1"/>
                  </a:solidFill>
                </a:rPr>
                <a:t>CONV3-1(256, 256)</a:t>
              </a:r>
            </a:p>
          </p:txBody>
        </p:sp>
        <p:sp>
          <p:nvSpPr>
            <p:cNvPr id="15" name="Rectangle 14">
              <a:extLst>
                <a:ext uri="{FF2B5EF4-FFF2-40B4-BE49-F238E27FC236}">
                  <a16:creationId xmlns:a16="http://schemas.microsoft.com/office/drawing/2014/main" id="{0DA87ECA-7ADA-457D-A2F1-9EB9DA6A9B61}"/>
                </a:ext>
              </a:extLst>
            </p:cNvPr>
            <p:cNvSpPr/>
            <p:nvPr/>
          </p:nvSpPr>
          <p:spPr>
            <a:xfrm>
              <a:off x="7965379" y="4109675"/>
              <a:ext cx="1490526" cy="241784"/>
            </a:xfrm>
            <a:prstGeom prst="rect">
              <a:avLst/>
            </a:prstGeom>
            <a:solidFill>
              <a:schemeClr val="accent1">
                <a:lumMod val="40000"/>
                <a:lumOff val="60000"/>
              </a:schemeClr>
            </a:solidFill>
            <a:ln>
              <a:solidFill>
                <a:schemeClr val="accent1">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b="1" dirty="0">
                  <a:solidFill>
                    <a:schemeClr val="tx1"/>
                  </a:solidFill>
                </a:rPr>
                <a:t>CONV4(256, 512)</a:t>
              </a:r>
            </a:p>
          </p:txBody>
        </p:sp>
        <p:sp>
          <p:nvSpPr>
            <p:cNvPr id="16" name="Rectangle 15">
              <a:extLst>
                <a:ext uri="{FF2B5EF4-FFF2-40B4-BE49-F238E27FC236}">
                  <a16:creationId xmlns:a16="http://schemas.microsoft.com/office/drawing/2014/main" id="{E751C94C-19A3-4070-96B3-3CCB50009C2D}"/>
                </a:ext>
              </a:extLst>
            </p:cNvPr>
            <p:cNvSpPr/>
            <p:nvPr/>
          </p:nvSpPr>
          <p:spPr>
            <a:xfrm>
              <a:off x="7969849" y="4510121"/>
              <a:ext cx="1490526" cy="241784"/>
            </a:xfrm>
            <a:prstGeom prst="rect">
              <a:avLst/>
            </a:prstGeom>
            <a:solidFill>
              <a:schemeClr val="accent1">
                <a:lumMod val="40000"/>
                <a:lumOff val="60000"/>
              </a:schemeClr>
            </a:solidFill>
            <a:ln>
              <a:solidFill>
                <a:schemeClr val="accent1">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b="1" dirty="0">
                  <a:solidFill>
                    <a:schemeClr val="tx1"/>
                  </a:solidFill>
                </a:rPr>
                <a:t>CONV4-1(512, 512)</a:t>
              </a:r>
            </a:p>
          </p:txBody>
        </p:sp>
        <p:sp>
          <p:nvSpPr>
            <p:cNvPr id="17" name="Rectangle 16">
              <a:extLst>
                <a:ext uri="{FF2B5EF4-FFF2-40B4-BE49-F238E27FC236}">
                  <a16:creationId xmlns:a16="http://schemas.microsoft.com/office/drawing/2014/main" id="{98C9439B-11F9-4739-AE2F-5389AE096120}"/>
                </a:ext>
              </a:extLst>
            </p:cNvPr>
            <p:cNvSpPr/>
            <p:nvPr/>
          </p:nvSpPr>
          <p:spPr>
            <a:xfrm>
              <a:off x="7973768" y="4918310"/>
              <a:ext cx="1490526" cy="241784"/>
            </a:xfrm>
            <a:prstGeom prst="rect">
              <a:avLst/>
            </a:prstGeom>
            <a:solidFill>
              <a:schemeClr val="accent1">
                <a:lumMod val="40000"/>
                <a:lumOff val="60000"/>
              </a:schemeClr>
            </a:solidFill>
            <a:ln>
              <a:solidFill>
                <a:schemeClr val="accent1">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b="1" dirty="0">
                  <a:solidFill>
                    <a:schemeClr val="tx1"/>
                  </a:solidFill>
                </a:rPr>
                <a:t>CONV5(512, 512)</a:t>
              </a:r>
            </a:p>
          </p:txBody>
        </p:sp>
        <p:sp>
          <p:nvSpPr>
            <p:cNvPr id="18" name="Rectangle 17">
              <a:extLst>
                <a:ext uri="{FF2B5EF4-FFF2-40B4-BE49-F238E27FC236}">
                  <a16:creationId xmlns:a16="http://schemas.microsoft.com/office/drawing/2014/main" id="{25593A78-3D29-42B6-8178-2D4A49185AFA}"/>
                </a:ext>
              </a:extLst>
            </p:cNvPr>
            <p:cNvSpPr/>
            <p:nvPr/>
          </p:nvSpPr>
          <p:spPr>
            <a:xfrm>
              <a:off x="7977468" y="5337352"/>
              <a:ext cx="1490526" cy="241784"/>
            </a:xfrm>
            <a:prstGeom prst="rect">
              <a:avLst/>
            </a:prstGeom>
            <a:solidFill>
              <a:schemeClr val="accent1">
                <a:lumMod val="40000"/>
                <a:lumOff val="60000"/>
              </a:schemeClr>
            </a:solidFill>
            <a:ln>
              <a:solidFill>
                <a:schemeClr val="accent1">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b="1" dirty="0">
                  <a:solidFill>
                    <a:schemeClr val="tx1"/>
                  </a:solidFill>
                </a:rPr>
                <a:t>CONV5-1(512, 512)</a:t>
              </a:r>
            </a:p>
          </p:txBody>
        </p:sp>
        <p:sp>
          <p:nvSpPr>
            <p:cNvPr id="19" name="Rectangle 18">
              <a:extLst>
                <a:ext uri="{FF2B5EF4-FFF2-40B4-BE49-F238E27FC236}">
                  <a16:creationId xmlns:a16="http://schemas.microsoft.com/office/drawing/2014/main" id="{0177762B-F7EE-43A7-84D8-D8335666A066}"/>
                </a:ext>
              </a:extLst>
            </p:cNvPr>
            <p:cNvSpPr/>
            <p:nvPr/>
          </p:nvSpPr>
          <p:spPr>
            <a:xfrm>
              <a:off x="7982157" y="5754338"/>
              <a:ext cx="1490526" cy="241784"/>
            </a:xfrm>
            <a:prstGeom prst="rect">
              <a:avLst/>
            </a:prstGeom>
            <a:solidFill>
              <a:schemeClr val="accent1">
                <a:lumMod val="40000"/>
                <a:lumOff val="60000"/>
              </a:schemeClr>
            </a:solidFill>
            <a:ln>
              <a:solidFill>
                <a:schemeClr val="accent1">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b="1" dirty="0">
                  <a:solidFill>
                    <a:schemeClr val="tx1"/>
                  </a:solidFill>
                </a:rPr>
                <a:t>CONV6(512, 1024)</a:t>
              </a:r>
            </a:p>
          </p:txBody>
        </p:sp>
        <p:sp>
          <p:nvSpPr>
            <p:cNvPr id="20" name="Rectangle 19">
              <a:extLst>
                <a:ext uri="{FF2B5EF4-FFF2-40B4-BE49-F238E27FC236}">
                  <a16:creationId xmlns:a16="http://schemas.microsoft.com/office/drawing/2014/main" id="{B2AA3854-6479-4663-AD6A-DFEC9C9F7B02}"/>
                </a:ext>
              </a:extLst>
            </p:cNvPr>
            <p:cNvSpPr/>
            <p:nvPr/>
          </p:nvSpPr>
          <p:spPr>
            <a:xfrm>
              <a:off x="7982410" y="6174636"/>
              <a:ext cx="1490526" cy="241784"/>
            </a:xfrm>
            <a:prstGeom prst="rect">
              <a:avLst/>
            </a:prstGeom>
            <a:solidFill>
              <a:schemeClr val="accent1">
                <a:lumMod val="40000"/>
                <a:lumOff val="60000"/>
              </a:schemeClr>
            </a:solidFill>
            <a:ln>
              <a:solidFill>
                <a:schemeClr val="accent1">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100" b="1" dirty="0">
                  <a:solidFill>
                    <a:schemeClr val="tx1"/>
                  </a:solidFill>
                </a:rPr>
                <a:t>CONV6-1(1024, 1024)</a:t>
              </a:r>
            </a:p>
          </p:txBody>
        </p:sp>
        <p:sp>
          <p:nvSpPr>
            <p:cNvPr id="21" name="Rectangle 20">
              <a:extLst>
                <a:ext uri="{FF2B5EF4-FFF2-40B4-BE49-F238E27FC236}">
                  <a16:creationId xmlns:a16="http://schemas.microsoft.com/office/drawing/2014/main" id="{402D829A-E611-4ACA-B1FA-53AF73622F02}"/>
                </a:ext>
              </a:extLst>
            </p:cNvPr>
            <p:cNvSpPr/>
            <p:nvPr/>
          </p:nvSpPr>
          <p:spPr>
            <a:xfrm>
              <a:off x="10027767" y="2081811"/>
              <a:ext cx="1490526" cy="241784"/>
            </a:xfrm>
            <a:prstGeom prst="rect">
              <a:avLst/>
            </a:prstGeom>
            <a:solidFill>
              <a:schemeClr val="accent4">
                <a:lumMod val="40000"/>
                <a:lumOff val="60000"/>
              </a:schemeClr>
            </a:solidFill>
            <a:ln>
              <a:solidFill>
                <a:schemeClr val="accent4">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b="1" dirty="0">
                  <a:solidFill>
                    <a:schemeClr val="tx1"/>
                  </a:solidFill>
                </a:rPr>
                <a:t>CONV T (68, 2)</a:t>
              </a:r>
            </a:p>
          </p:txBody>
        </p:sp>
        <p:sp>
          <p:nvSpPr>
            <p:cNvPr id="22" name="Rectangle 21">
              <a:extLst>
                <a:ext uri="{FF2B5EF4-FFF2-40B4-BE49-F238E27FC236}">
                  <a16:creationId xmlns:a16="http://schemas.microsoft.com/office/drawing/2014/main" id="{B48EF26A-DEF0-4F67-88B7-C2455F00AE56}"/>
                </a:ext>
              </a:extLst>
            </p:cNvPr>
            <p:cNvSpPr/>
            <p:nvPr/>
          </p:nvSpPr>
          <p:spPr>
            <a:xfrm>
              <a:off x="10026160" y="2891525"/>
              <a:ext cx="1490526" cy="241784"/>
            </a:xfrm>
            <a:prstGeom prst="rect">
              <a:avLst/>
            </a:prstGeom>
            <a:solidFill>
              <a:schemeClr val="accent4">
                <a:lumMod val="40000"/>
                <a:lumOff val="60000"/>
              </a:schemeClr>
            </a:solidFill>
            <a:ln>
              <a:solidFill>
                <a:schemeClr val="accent4">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b="1" dirty="0">
                  <a:solidFill>
                    <a:schemeClr val="tx1"/>
                  </a:solidFill>
                </a:rPr>
                <a:t>CONV  T(194, 2)</a:t>
              </a:r>
            </a:p>
          </p:txBody>
        </p:sp>
        <p:sp>
          <p:nvSpPr>
            <p:cNvPr id="23" name="Rectangle 22">
              <a:extLst>
                <a:ext uri="{FF2B5EF4-FFF2-40B4-BE49-F238E27FC236}">
                  <a16:creationId xmlns:a16="http://schemas.microsoft.com/office/drawing/2014/main" id="{FB732B56-F254-4DC2-AE39-7C44E97C3C36}"/>
                </a:ext>
              </a:extLst>
            </p:cNvPr>
            <p:cNvSpPr/>
            <p:nvPr/>
          </p:nvSpPr>
          <p:spPr>
            <a:xfrm>
              <a:off x="10019931" y="3694141"/>
              <a:ext cx="1490526" cy="241784"/>
            </a:xfrm>
            <a:prstGeom prst="rect">
              <a:avLst/>
            </a:prstGeom>
            <a:solidFill>
              <a:schemeClr val="accent4">
                <a:lumMod val="40000"/>
                <a:lumOff val="60000"/>
              </a:schemeClr>
            </a:solidFill>
            <a:ln>
              <a:solidFill>
                <a:schemeClr val="accent4">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b="1" dirty="0">
                  <a:solidFill>
                    <a:schemeClr val="tx1"/>
                  </a:solidFill>
                </a:rPr>
                <a:t>CONV  T(386, 64)</a:t>
              </a:r>
            </a:p>
          </p:txBody>
        </p:sp>
        <p:sp>
          <p:nvSpPr>
            <p:cNvPr id="24" name="Rectangle 23">
              <a:extLst>
                <a:ext uri="{FF2B5EF4-FFF2-40B4-BE49-F238E27FC236}">
                  <a16:creationId xmlns:a16="http://schemas.microsoft.com/office/drawing/2014/main" id="{6B62E931-49E3-4B5D-8E0C-3D7CC53F9557}"/>
                </a:ext>
              </a:extLst>
            </p:cNvPr>
            <p:cNvSpPr/>
            <p:nvPr/>
          </p:nvSpPr>
          <p:spPr>
            <a:xfrm>
              <a:off x="10027767" y="4514133"/>
              <a:ext cx="1490526" cy="241784"/>
            </a:xfrm>
            <a:prstGeom prst="rect">
              <a:avLst/>
            </a:prstGeom>
            <a:solidFill>
              <a:schemeClr val="accent4">
                <a:lumMod val="40000"/>
                <a:lumOff val="60000"/>
              </a:schemeClr>
            </a:solidFill>
            <a:ln>
              <a:solidFill>
                <a:schemeClr val="accent4">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b="1" dirty="0">
                  <a:solidFill>
                    <a:schemeClr val="tx1"/>
                  </a:solidFill>
                </a:rPr>
                <a:t>CONV  T(770, 128)</a:t>
              </a:r>
            </a:p>
          </p:txBody>
        </p:sp>
        <p:sp>
          <p:nvSpPr>
            <p:cNvPr id="25" name="Rectangle 24">
              <a:extLst>
                <a:ext uri="{FF2B5EF4-FFF2-40B4-BE49-F238E27FC236}">
                  <a16:creationId xmlns:a16="http://schemas.microsoft.com/office/drawing/2014/main" id="{39CDDA0E-E54C-41A1-8034-0782D90ECDB9}"/>
                </a:ext>
              </a:extLst>
            </p:cNvPr>
            <p:cNvSpPr/>
            <p:nvPr/>
          </p:nvSpPr>
          <p:spPr>
            <a:xfrm>
              <a:off x="10018608" y="5342400"/>
              <a:ext cx="1490526" cy="241784"/>
            </a:xfrm>
            <a:prstGeom prst="rect">
              <a:avLst/>
            </a:prstGeom>
            <a:solidFill>
              <a:schemeClr val="accent4">
                <a:lumMod val="40000"/>
                <a:lumOff val="60000"/>
              </a:schemeClr>
            </a:solidFill>
            <a:ln>
              <a:solidFill>
                <a:schemeClr val="accent4">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100" b="1" dirty="0">
                  <a:solidFill>
                    <a:schemeClr val="tx1"/>
                  </a:solidFill>
                </a:rPr>
                <a:t>CONV  T(1026, 256)</a:t>
              </a:r>
            </a:p>
          </p:txBody>
        </p:sp>
        <p:sp>
          <p:nvSpPr>
            <p:cNvPr id="26" name="Rectangle 25">
              <a:extLst>
                <a:ext uri="{FF2B5EF4-FFF2-40B4-BE49-F238E27FC236}">
                  <a16:creationId xmlns:a16="http://schemas.microsoft.com/office/drawing/2014/main" id="{A5819C5D-9A92-46EF-BA4F-C5187E458E67}"/>
                </a:ext>
              </a:extLst>
            </p:cNvPr>
            <p:cNvSpPr/>
            <p:nvPr/>
          </p:nvSpPr>
          <p:spPr>
            <a:xfrm>
              <a:off x="10027767" y="6166876"/>
              <a:ext cx="1490526" cy="241784"/>
            </a:xfrm>
            <a:prstGeom prst="rect">
              <a:avLst/>
            </a:prstGeom>
            <a:solidFill>
              <a:schemeClr val="accent4">
                <a:lumMod val="40000"/>
                <a:lumOff val="60000"/>
              </a:schemeClr>
            </a:solidFill>
            <a:ln>
              <a:solidFill>
                <a:schemeClr val="accent4">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100" b="1" dirty="0">
                  <a:solidFill>
                    <a:schemeClr val="tx1"/>
                  </a:solidFill>
                </a:rPr>
                <a:t>CONV  T(1024, 512)</a:t>
              </a:r>
            </a:p>
          </p:txBody>
        </p:sp>
        <p:cxnSp>
          <p:nvCxnSpPr>
            <p:cNvPr id="27" name="Straight Arrow Connector 26">
              <a:extLst>
                <a:ext uri="{FF2B5EF4-FFF2-40B4-BE49-F238E27FC236}">
                  <a16:creationId xmlns:a16="http://schemas.microsoft.com/office/drawing/2014/main" id="{3E0BB736-49C0-423C-B53A-E89C2C5A167E}"/>
                </a:ext>
              </a:extLst>
            </p:cNvPr>
            <p:cNvCxnSpPr>
              <a:cxnSpLocks/>
              <a:stCxn id="18" idx="3"/>
              <a:endCxn id="25" idx="1"/>
            </p:cNvCxnSpPr>
            <p:nvPr/>
          </p:nvCxnSpPr>
          <p:spPr>
            <a:xfrm>
              <a:off x="9467994" y="5458244"/>
              <a:ext cx="550614" cy="5048"/>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A3E0F3F-1406-43FA-BC9A-5F48D941A4D9}"/>
                </a:ext>
              </a:extLst>
            </p:cNvPr>
            <p:cNvSpPr/>
            <p:nvPr/>
          </p:nvSpPr>
          <p:spPr>
            <a:xfrm>
              <a:off x="10312222" y="5754435"/>
              <a:ext cx="1206071" cy="241784"/>
            </a:xfrm>
            <a:prstGeom prst="rect">
              <a:avLst/>
            </a:prstGeom>
            <a:solidFill>
              <a:schemeClr val="accent6">
                <a:lumMod val="40000"/>
                <a:lumOff val="60000"/>
              </a:schemeClr>
            </a:solidFill>
            <a:ln>
              <a:solidFill>
                <a:schemeClr val="accent6">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950" b="1" dirty="0">
                  <a:solidFill>
                    <a:schemeClr val="tx1"/>
                  </a:solidFill>
                </a:rPr>
                <a:t>Flow Infer6(1024, 2)</a:t>
              </a:r>
            </a:p>
          </p:txBody>
        </p:sp>
        <p:cxnSp>
          <p:nvCxnSpPr>
            <p:cNvPr id="31" name="Straight Arrow Connector 30">
              <a:extLst>
                <a:ext uri="{FF2B5EF4-FFF2-40B4-BE49-F238E27FC236}">
                  <a16:creationId xmlns:a16="http://schemas.microsoft.com/office/drawing/2014/main" id="{FA3182C8-07D3-40AC-B87E-78E9E6BCBBA2}"/>
                </a:ext>
              </a:extLst>
            </p:cNvPr>
            <p:cNvCxnSpPr>
              <a:cxnSpLocks/>
            </p:cNvCxnSpPr>
            <p:nvPr/>
          </p:nvCxnSpPr>
          <p:spPr>
            <a:xfrm flipV="1">
              <a:off x="11219740" y="5985281"/>
              <a:ext cx="0" cy="18159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70211A3-9724-4F29-9F60-226412B4FB75}"/>
                </a:ext>
              </a:extLst>
            </p:cNvPr>
            <p:cNvCxnSpPr>
              <a:cxnSpLocks/>
            </p:cNvCxnSpPr>
            <p:nvPr/>
          </p:nvCxnSpPr>
          <p:spPr>
            <a:xfrm flipV="1">
              <a:off x="10154338" y="5584185"/>
              <a:ext cx="0" cy="57008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B2EB392-34AF-4F2A-84D0-9F2621924C82}"/>
                </a:ext>
              </a:extLst>
            </p:cNvPr>
            <p:cNvCxnSpPr>
              <a:cxnSpLocks/>
            </p:cNvCxnSpPr>
            <p:nvPr/>
          </p:nvCxnSpPr>
          <p:spPr>
            <a:xfrm flipV="1">
              <a:off x="11219740" y="5574509"/>
              <a:ext cx="0" cy="181596"/>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764A1687-ABDC-4563-AB57-08BBC6F20714}"/>
                </a:ext>
              </a:extLst>
            </p:cNvPr>
            <p:cNvSpPr/>
            <p:nvPr/>
          </p:nvSpPr>
          <p:spPr>
            <a:xfrm>
              <a:off x="10302339" y="4924731"/>
              <a:ext cx="1206071" cy="241784"/>
            </a:xfrm>
            <a:prstGeom prst="rect">
              <a:avLst/>
            </a:prstGeom>
            <a:solidFill>
              <a:schemeClr val="accent6">
                <a:lumMod val="40000"/>
                <a:lumOff val="60000"/>
              </a:schemeClr>
            </a:solidFill>
            <a:ln>
              <a:solidFill>
                <a:schemeClr val="accent6">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950" b="1" dirty="0">
                  <a:solidFill>
                    <a:schemeClr val="tx1"/>
                  </a:solidFill>
                </a:rPr>
                <a:t>Flow Infer5(1026, 2)</a:t>
              </a:r>
            </a:p>
          </p:txBody>
        </p:sp>
        <p:cxnSp>
          <p:nvCxnSpPr>
            <p:cNvPr id="44" name="Straight Arrow Connector 43">
              <a:extLst>
                <a:ext uri="{FF2B5EF4-FFF2-40B4-BE49-F238E27FC236}">
                  <a16:creationId xmlns:a16="http://schemas.microsoft.com/office/drawing/2014/main" id="{49632A61-03D9-4754-B436-7EA92E384217}"/>
                </a:ext>
              </a:extLst>
            </p:cNvPr>
            <p:cNvCxnSpPr>
              <a:cxnSpLocks/>
            </p:cNvCxnSpPr>
            <p:nvPr/>
          </p:nvCxnSpPr>
          <p:spPr>
            <a:xfrm flipV="1">
              <a:off x="11209857" y="5155577"/>
              <a:ext cx="0" cy="18159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A92F602-D4B8-4C9F-B3C3-E905C86A2D0B}"/>
                </a:ext>
              </a:extLst>
            </p:cNvPr>
            <p:cNvCxnSpPr>
              <a:cxnSpLocks/>
            </p:cNvCxnSpPr>
            <p:nvPr/>
          </p:nvCxnSpPr>
          <p:spPr>
            <a:xfrm flipV="1">
              <a:off x="10144455" y="4754481"/>
              <a:ext cx="0" cy="57008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0C1184B-EA44-4CEF-AE53-A548C6184216}"/>
                </a:ext>
              </a:extLst>
            </p:cNvPr>
            <p:cNvCxnSpPr>
              <a:cxnSpLocks/>
            </p:cNvCxnSpPr>
            <p:nvPr/>
          </p:nvCxnSpPr>
          <p:spPr>
            <a:xfrm flipV="1">
              <a:off x="11209857" y="4744805"/>
              <a:ext cx="0" cy="181596"/>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27E881C-CE6B-4763-97DD-E2DC600751A4}"/>
                </a:ext>
              </a:extLst>
            </p:cNvPr>
            <p:cNvCxnSpPr>
              <a:cxnSpLocks/>
              <a:stCxn id="16" idx="3"/>
              <a:endCxn id="24" idx="1"/>
            </p:cNvCxnSpPr>
            <p:nvPr/>
          </p:nvCxnSpPr>
          <p:spPr>
            <a:xfrm>
              <a:off x="9460375" y="4631013"/>
              <a:ext cx="567392" cy="4012"/>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E8E58127-D45E-4515-A448-1D4FAE82C612}"/>
                </a:ext>
              </a:extLst>
            </p:cNvPr>
            <p:cNvSpPr/>
            <p:nvPr/>
          </p:nvSpPr>
          <p:spPr>
            <a:xfrm>
              <a:off x="10302339" y="4103535"/>
              <a:ext cx="1206071" cy="241784"/>
            </a:xfrm>
            <a:prstGeom prst="rect">
              <a:avLst/>
            </a:prstGeom>
            <a:solidFill>
              <a:schemeClr val="accent6">
                <a:lumMod val="40000"/>
                <a:lumOff val="60000"/>
              </a:schemeClr>
            </a:solidFill>
            <a:ln>
              <a:solidFill>
                <a:schemeClr val="accent6">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000" b="1" dirty="0">
                  <a:solidFill>
                    <a:schemeClr val="tx1"/>
                  </a:solidFill>
                </a:rPr>
                <a:t>Flow Infer4(770, 2)</a:t>
              </a:r>
            </a:p>
          </p:txBody>
        </p:sp>
        <p:cxnSp>
          <p:nvCxnSpPr>
            <p:cNvPr id="49" name="Straight Arrow Connector 48">
              <a:extLst>
                <a:ext uri="{FF2B5EF4-FFF2-40B4-BE49-F238E27FC236}">
                  <a16:creationId xmlns:a16="http://schemas.microsoft.com/office/drawing/2014/main" id="{6192FD84-0DD8-43EF-9283-27EFAE218458}"/>
                </a:ext>
              </a:extLst>
            </p:cNvPr>
            <p:cNvCxnSpPr>
              <a:cxnSpLocks/>
            </p:cNvCxnSpPr>
            <p:nvPr/>
          </p:nvCxnSpPr>
          <p:spPr>
            <a:xfrm flipV="1">
              <a:off x="11209857" y="4334381"/>
              <a:ext cx="0" cy="18159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A01A3C1-AA50-41E6-AE4A-D2BE96AB36C8}"/>
                </a:ext>
              </a:extLst>
            </p:cNvPr>
            <p:cNvCxnSpPr>
              <a:cxnSpLocks/>
            </p:cNvCxnSpPr>
            <p:nvPr/>
          </p:nvCxnSpPr>
          <p:spPr>
            <a:xfrm flipV="1">
              <a:off x="10144455" y="3933285"/>
              <a:ext cx="0" cy="57008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71D4F64-E0F2-4376-9E07-327BA2D25B44}"/>
                </a:ext>
              </a:extLst>
            </p:cNvPr>
            <p:cNvCxnSpPr>
              <a:cxnSpLocks/>
            </p:cNvCxnSpPr>
            <p:nvPr/>
          </p:nvCxnSpPr>
          <p:spPr>
            <a:xfrm flipV="1">
              <a:off x="11209857" y="3923609"/>
              <a:ext cx="0" cy="181596"/>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D7AC30D-1DB7-438F-8CCB-B486DB47373F}"/>
                </a:ext>
              </a:extLst>
            </p:cNvPr>
            <p:cNvCxnSpPr>
              <a:cxnSpLocks/>
              <a:stCxn id="14" idx="3"/>
              <a:endCxn id="23" idx="1"/>
            </p:cNvCxnSpPr>
            <p:nvPr/>
          </p:nvCxnSpPr>
          <p:spPr>
            <a:xfrm>
              <a:off x="9455905" y="3812773"/>
              <a:ext cx="564026" cy="226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09777AD7-CB45-41C9-A654-D102EBD0F230}"/>
                </a:ext>
              </a:extLst>
            </p:cNvPr>
            <p:cNvSpPr/>
            <p:nvPr/>
          </p:nvSpPr>
          <p:spPr>
            <a:xfrm>
              <a:off x="10302339" y="3298845"/>
              <a:ext cx="1206071" cy="241784"/>
            </a:xfrm>
            <a:prstGeom prst="rect">
              <a:avLst/>
            </a:prstGeom>
            <a:solidFill>
              <a:schemeClr val="accent6">
                <a:lumMod val="40000"/>
                <a:lumOff val="60000"/>
              </a:schemeClr>
            </a:solidFill>
            <a:ln>
              <a:solidFill>
                <a:schemeClr val="accent6">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000" b="1" dirty="0">
                  <a:solidFill>
                    <a:schemeClr val="tx1"/>
                  </a:solidFill>
                </a:rPr>
                <a:t>Flow Infer3(386, 2)</a:t>
              </a:r>
            </a:p>
          </p:txBody>
        </p:sp>
        <p:cxnSp>
          <p:nvCxnSpPr>
            <p:cNvPr id="54" name="Straight Arrow Connector 53">
              <a:extLst>
                <a:ext uri="{FF2B5EF4-FFF2-40B4-BE49-F238E27FC236}">
                  <a16:creationId xmlns:a16="http://schemas.microsoft.com/office/drawing/2014/main" id="{DE8ACC5A-EC21-4AAE-ADBD-6870A628EB52}"/>
                </a:ext>
              </a:extLst>
            </p:cNvPr>
            <p:cNvCxnSpPr>
              <a:cxnSpLocks/>
            </p:cNvCxnSpPr>
            <p:nvPr/>
          </p:nvCxnSpPr>
          <p:spPr>
            <a:xfrm flipV="1">
              <a:off x="11209857" y="3529691"/>
              <a:ext cx="0" cy="18159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7912EDC-FE1D-4A89-9FC9-6F0EA87963B1}"/>
                </a:ext>
              </a:extLst>
            </p:cNvPr>
            <p:cNvCxnSpPr>
              <a:cxnSpLocks/>
            </p:cNvCxnSpPr>
            <p:nvPr/>
          </p:nvCxnSpPr>
          <p:spPr>
            <a:xfrm flipV="1">
              <a:off x="10144455" y="3128595"/>
              <a:ext cx="0" cy="57008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CC47933-C941-42A2-B795-38BCE46D4AA2}"/>
                </a:ext>
              </a:extLst>
            </p:cNvPr>
            <p:cNvCxnSpPr>
              <a:cxnSpLocks/>
            </p:cNvCxnSpPr>
            <p:nvPr/>
          </p:nvCxnSpPr>
          <p:spPr>
            <a:xfrm flipV="1">
              <a:off x="11209857" y="3118919"/>
              <a:ext cx="0" cy="181596"/>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439678C7-8137-46CC-9DF2-876180D8A1E5}"/>
                </a:ext>
              </a:extLst>
            </p:cNvPr>
            <p:cNvSpPr/>
            <p:nvPr/>
          </p:nvSpPr>
          <p:spPr>
            <a:xfrm>
              <a:off x="10297609" y="2487541"/>
              <a:ext cx="1206071" cy="241784"/>
            </a:xfrm>
            <a:prstGeom prst="rect">
              <a:avLst/>
            </a:prstGeom>
            <a:solidFill>
              <a:schemeClr val="accent6">
                <a:lumMod val="40000"/>
                <a:lumOff val="60000"/>
              </a:schemeClr>
            </a:solidFill>
            <a:ln>
              <a:solidFill>
                <a:schemeClr val="accent6">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000" b="1" dirty="0">
                  <a:solidFill>
                    <a:schemeClr val="tx1"/>
                  </a:solidFill>
                </a:rPr>
                <a:t>Flow Infer2(386, 2)</a:t>
              </a:r>
            </a:p>
          </p:txBody>
        </p:sp>
        <p:cxnSp>
          <p:nvCxnSpPr>
            <p:cNvPr id="69" name="Straight Arrow Connector 68">
              <a:extLst>
                <a:ext uri="{FF2B5EF4-FFF2-40B4-BE49-F238E27FC236}">
                  <a16:creationId xmlns:a16="http://schemas.microsoft.com/office/drawing/2014/main" id="{2C3EAD5B-92C8-43C2-856C-BF27DDC81B36}"/>
                </a:ext>
              </a:extLst>
            </p:cNvPr>
            <p:cNvCxnSpPr>
              <a:cxnSpLocks/>
            </p:cNvCxnSpPr>
            <p:nvPr/>
          </p:nvCxnSpPr>
          <p:spPr>
            <a:xfrm flipV="1">
              <a:off x="11205127" y="2718387"/>
              <a:ext cx="0" cy="18159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F76C3E6-2257-4D87-9B38-C906FC3C36E8}"/>
                </a:ext>
              </a:extLst>
            </p:cNvPr>
            <p:cNvCxnSpPr>
              <a:cxnSpLocks/>
            </p:cNvCxnSpPr>
            <p:nvPr/>
          </p:nvCxnSpPr>
          <p:spPr>
            <a:xfrm flipV="1">
              <a:off x="10139725" y="2317291"/>
              <a:ext cx="0" cy="57008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CAEC4D4-8DA8-41D9-AD93-DD161DE77620}"/>
                </a:ext>
              </a:extLst>
            </p:cNvPr>
            <p:cNvCxnSpPr>
              <a:cxnSpLocks/>
            </p:cNvCxnSpPr>
            <p:nvPr/>
          </p:nvCxnSpPr>
          <p:spPr>
            <a:xfrm flipV="1">
              <a:off x="11205127" y="2307615"/>
              <a:ext cx="0" cy="181596"/>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4CE327BE-31BB-454C-BC33-7B10975771CB}"/>
                </a:ext>
              </a:extLst>
            </p:cNvPr>
            <p:cNvSpPr/>
            <p:nvPr/>
          </p:nvSpPr>
          <p:spPr>
            <a:xfrm>
              <a:off x="10304386" y="1675165"/>
              <a:ext cx="1206071" cy="241784"/>
            </a:xfrm>
            <a:prstGeom prst="rect">
              <a:avLst/>
            </a:prstGeom>
            <a:solidFill>
              <a:schemeClr val="accent6">
                <a:lumMod val="40000"/>
                <a:lumOff val="60000"/>
              </a:schemeClr>
            </a:solidFill>
            <a:ln>
              <a:solidFill>
                <a:schemeClr val="accent6">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000" b="1" dirty="0">
                  <a:solidFill>
                    <a:schemeClr val="tx1"/>
                  </a:solidFill>
                </a:rPr>
                <a:t>Flow Infer1(386, 2)</a:t>
              </a:r>
            </a:p>
          </p:txBody>
        </p:sp>
        <p:cxnSp>
          <p:nvCxnSpPr>
            <p:cNvPr id="81" name="Straight Arrow Connector 80">
              <a:extLst>
                <a:ext uri="{FF2B5EF4-FFF2-40B4-BE49-F238E27FC236}">
                  <a16:creationId xmlns:a16="http://schemas.microsoft.com/office/drawing/2014/main" id="{561917CE-FED9-4CC6-AA0B-13E5558BECC1}"/>
                </a:ext>
              </a:extLst>
            </p:cNvPr>
            <p:cNvCxnSpPr>
              <a:cxnSpLocks/>
            </p:cNvCxnSpPr>
            <p:nvPr/>
          </p:nvCxnSpPr>
          <p:spPr>
            <a:xfrm flipV="1">
              <a:off x="10154338" y="1508608"/>
              <a:ext cx="0" cy="581547"/>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BA90E851-0A6F-4E83-AEBF-6DC3CEC2B8AB}"/>
                </a:ext>
              </a:extLst>
            </p:cNvPr>
            <p:cNvSpPr/>
            <p:nvPr/>
          </p:nvSpPr>
          <p:spPr>
            <a:xfrm>
              <a:off x="10035257" y="1271181"/>
              <a:ext cx="1490526" cy="241784"/>
            </a:xfrm>
            <a:prstGeom prst="rect">
              <a:avLst/>
            </a:prstGeom>
            <a:solidFill>
              <a:schemeClr val="accent4">
                <a:lumMod val="40000"/>
                <a:lumOff val="60000"/>
              </a:schemeClr>
            </a:solidFill>
            <a:ln>
              <a:solidFill>
                <a:schemeClr val="accent4">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b="1" dirty="0">
                  <a:solidFill>
                    <a:schemeClr val="tx1"/>
                  </a:solidFill>
                </a:rPr>
                <a:t>CONV T (68, 2)</a:t>
              </a:r>
            </a:p>
          </p:txBody>
        </p:sp>
        <p:cxnSp>
          <p:nvCxnSpPr>
            <p:cNvPr id="89" name="Straight Arrow Connector 88">
              <a:extLst>
                <a:ext uri="{FF2B5EF4-FFF2-40B4-BE49-F238E27FC236}">
                  <a16:creationId xmlns:a16="http://schemas.microsoft.com/office/drawing/2014/main" id="{F42AA640-D5C7-4C2F-BAF7-76872D566731}"/>
                </a:ext>
              </a:extLst>
            </p:cNvPr>
            <p:cNvCxnSpPr>
              <a:cxnSpLocks/>
            </p:cNvCxnSpPr>
            <p:nvPr/>
          </p:nvCxnSpPr>
          <p:spPr>
            <a:xfrm flipV="1">
              <a:off x="11206658" y="1497577"/>
              <a:ext cx="0" cy="181596"/>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BA361FD-9F21-41A0-87D5-DE8E4AF83E69}"/>
                </a:ext>
              </a:extLst>
            </p:cNvPr>
            <p:cNvCxnSpPr>
              <a:cxnSpLocks/>
            </p:cNvCxnSpPr>
            <p:nvPr/>
          </p:nvCxnSpPr>
          <p:spPr>
            <a:xfrm>
              <a:off x="9488009" y="3011562"/>
              <a:ext cx="547248" cy="3396"/>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C5B6BDFB-DAC5-41ED-9DE1-C266C8B63D4B}"/>
                </a:ext>
              </a:extLst>
            </p:cNvPr>
            <p:cNvCxnSpPr>
              <a:cxnSpLocks/>
            </p:cNvCxnSpPr>
            <p:nvPr/>
          </p:nvCxnSpPr>
          <p:spPr>
            <a:xfrm>
              <a:off x="9465906" y="2211453"/>
              <a:ext cx="547248" cy="3396"/>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ECDDFF0-DF9A-484B-93F4-69219FA4B7B6}"/>
                </a:ext>
              </a:extLst>
            </p:cNvPr>
            <p:cNvCxnSpPr>
              <a:cxnSpLocks/>
            </p:cNvCxnSpPr>
            <p:nvPr/>
          </p:nvCxnSpPr>
          <p:spPr>
            <a:xfrm>
              <a:off x="9480519" y="1394708"/>
              <a:ext cx="547248" cy="3396"/>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20B9A80C-91CD-444E-A566-3CB45112454D}"/>
                </a:ext>
              </a:extLst>
            </p:cNvPr>
            <p:cNvCxnSpPr>
              <a:cxnSpLocks/>
            </p:cNvCxnSpPr>
            <p:nvPr/>
          </p:nvCxnSpPr>
          <p:spPr>
            <a:xfrm flipV="1">
              <a:off x="11205127" y="1908559"/>
              <a:ext cx="0" cy="18159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68A8C53-2F45-4746-95E3-B1BE9D5F2C85}"/>
                </a:ext>
              </a:extLst>
            </p:cNvPr>
            <p:cNvCxnSpPr>
              <a:cxnSpLocks/>
            </p:cNvCxnSpPr>
            <p:nvPr/>
          </p:nvCxnSpPr>
          <p:spPr>
            <a:xfrm>
              <a:off x="8708370" y="2417824"/>
              <a:ext cx="0" cy="391361"/>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1B3AFA4F-D0FB-405B-BCF2-ECD596640F71}"/>
                </a:ext>
              </a:extLst>
            </p:cNvPr>
            <p:cNvCxnSpPr>
              <a:cxnSpLocks/>
              <a:stCxn id="14" idx="2"/>
              <a:endCxn id="15" idx="0"/>
            </p:cNvCxnSpPr>
            <p:nvPr/>
          </p:nvCxnSpPr>
          <p:spPr>
            <a:xfrm>
              <a:off x="8710642" y="3933665"/>
              <a:ext cx="0" cy="17601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DD1AA098-409E-415D-9D71-9937F4AC9386}"/>
                </a:ext>
              </a:extLst>
            </p:cNvPr>
            <p:cNvCxnSpPr>
              <a:cxnSpLocks/>
              <a:stCxn id="15" idx="2"/>
              <a:endCxn id="16" idx="0"/>
            </p:cNvCxnSpPr>
            <p:nvPr/>
          </p:nvCxnSpPr>
          <p:spPr>
            <a:xfrm>
              <a:off x="8710642" y="4351459"/>
              <a:ext cx="4470" cy="15866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059202FB-8C50-4206-AD1D-9A28584AC913}"/>
                </a:ext>
              </a:extLst>
            </p:cNvPr>
            <p:cNvCxnSpPr>
              <a:cxnSpLocks/>
              <a:stCxn id="16" idx="2"/>
              <a:endCxn id="17" idx="0"/>
            </p:cNvCxnSpPr>
            <p:nvPr/>
          </p:nvCxnSpPr>
          <p:spPr>
            <a:xfrm>
              <a:off x="8715112" y="4751905"/>
              <a:ext cx="3919" cy="166405"/>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B1BD47D-267D-4FC1-B868-B85DD5CA51B8}"/>
                </a:ext>
              </a:extLst>
            </p:cNvPr>
            <p:cNvCxnSpPr>
              <a:cxnSpLocks/>
              <a:stCxn id="17" idx="2"/>
              <a:endCxn id="18" idx="0"/>
            </p:cNvCxnSpPr>
            <p:nvPr/>
          </p:nvCxnSpPr>
          <p:spPr>
            <a:xfrm>
              <a:off x="8719031" y="5160094"/>
              <a:ext cx="3700" cy="177258"/>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5CBA5CA1-9CEB-440E-8E4D-3B4F5C1B8441}"/>
                </a:ext>
              </a:extLst>
            </p:cNvPr>
            <p:cNvCxnSpPr>
              <a:cxnSpLocks/>
              <a:stCxn id="18" idx="2"/>
              <a:endCxn id="19" idx="0"/>
            </p:cNvCxnSpPr>
            <p:nvPr/>
          </p:nvCxnSpPr>
          <p:spPr>
            <a:xfrm>
              <a:off x="8722731" y="5579136"/>
              <a:ext cx="4689" cy="17520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0EF366DF-B667-4055-B492-A3A520FA9B90}"/>
                </a:ext>
              </a:extLst>
            </p:cNvPr>
            <p:cNvCxnSpPr>
              <a:cxnSpLocks/>
              <a:stCxn id="19" idx="2"/>
              <a:endCxn id="20" idx="0"/>
            </p:cNvCxnSpPr>
            <p:nvPr/>
          </p:nvCxnSpPr>
          <p:spPr>
            <a:xfrm>
              <a:off x="8727420" y="5996122"/>
              <a:ext cx="253" cy="178514"/>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4" name="Arrow: Right 133">
              <a:extLst>
                <a:ext uri="{FF2B5EF4-FFF2-40B4-BE49-F238E27FC236}">
                  <a16:creationId xmlns:a16="http://schemas.microsoft.com/office/drawing/2014/main" id="{29DD7D6F-26DC-4EB0-895A-FBD7A6340282}"/>
                </a:ext>
              </a:extLst>
            </p:cNvPr>
            <p:cNvSpPr/>
            <p:nvPr/>
          </p:nvSpPr>
          <p:spPr>
            <a:xfrm rot="16200000">
              <a:off x="10707357" y="1014710"/>
              <a:ext cx="165150" cy="234978"/>
            </a:xfrm>
            <a:prstGeom prst="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9" name="Straight Arrow Connector 148">
              <a:extLst>
                <a:ext uri="{FF2B5EF4-FFF2-40B4-BE49-F238E27FC236}">
                  <a16:creationId xmlns:a16="http://schemas.microsoft.com/office/drawing/2014/main" id="{912EB5B1-C946-4053-9E09-1ED9493E83A6}"/>
                </a:ext>
              </a:extLst>
            </p:cNvPr>
            <p:cNvCxnSpPr>
              <a:cxnSpLocks/>
            </p:cNvCxnSpPr>
            <p:nvPr/>
          </p:nvCxnSpPr>
          <p:spPr>
            <a:xfrm>
              <a:off x="8708370" y="1588375"/>
              <a:ext cx="0" cy="391361"/>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1F5B81DD-CA18-40FE-B60B-E7F30DFE0291}"/>
                </a:ext>
              </a:extLst>
            </p:cNvPr>
            <p:cNvCxnSpPr>
              <a:cxnSpLocks/>
            </p:cNvCxnSpPr>
            <p:nvPr/>
          </p:nvCxnSpPr>
          <p:spPr>
            <a:xfrm>
              <a:off x="8715112" y="3229128"/>
              <a:ext cx="0" cy="391361"/>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Arrow: Right 150">
              <a:extLst>
                <a:ext uri="{FF2B5EF4-FFF2-40B4-BE49-F238E27FC236}">
                  <a16:creationId xmlns:a16="http://schemas.microsoft.com/office/drawing/2014/main" id="{ADD7CD3E-F407-40F7-8425-3C0CE3F97091}"/>
                </a:ext>
              </a:extLst>
            </p:cNvPr>
            <p:cNvSpPr/>
            <p:nvPr/>
          </p:nvSpPr>
          <p:spPr>
            <a:xfrm rot="5400000">
              <a:off x="8625795" y="999532"/>
              <a:ext cx="165150" cy="234978"/>
            </a:xfrm>
            <a:prstGeom prst="rightArrow">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TextBox 152">
              <a:extLst>
                <a:ext uri="{FF2B5EF4-FFF2-40B4-BE49-F238E27FC236}">
                  <a16:creationId xmlns:a16="http://schemas.microsoft.com/office/drawing/2014/main" id="{3D7D63AA-70F2-4C82-8529-2D092BBD3B48}"/>
                </a:ext>
              </a:extLst>
            </p:cNvPr>
            <p:cNvSpPr txBox="1"/>
            <p:nvPr/>
          </p:nvSpPr>
          <p:spPr>
            <a:xfrm>
              <a:off x="8173323" y="6457858"/>
              <a:ext cx="1230530" cy="307777"/>
            </a:xfrm>
            <a:prstGeom prst="rect">
              <a:avLst/>
            </a:prstGeom>
            <a:noFill/>
          </p:spPr>
          <p:txBody>
            <a:bodyPr wrap="none" rtlCol="0">
              <a:spAutoFit/>
            </a:bodyPr>
            <a:lstStyle/>
            <a:p>
              <a:r>
                <a:rPr lang="en-GB" sz="1400" dirty="0"/>
                <a:t>Extraction Net</a:t>
              </a:r>
            </a:p>
          </p:txBody>
        </p:sp>
        <p:sp>
          <p:nvSpPr>
            <p:cNvPr id="154" name="TextBox 153">
              <a:extLst>
                <a:ext uri="{FF2B5EF4-FFF2-40B4-BE49-F238E27FC236}">
                  <a16:creationId xmlns:a16="http://schemas.microsoft.com/office/drawing/2014/main" id="{C3EE331F-64EE-44CE-9811-593F77478430}"/>
                </a:ext>
              </a:extLst>
            </p:cNvPr>
            <p:cNvSpPr txBox="1"/>
            <p:nvPr/>
          </p:nvSpPr>
          <p:spPr>
            <a:xfrm>
              <a:off x="10201084" y="6457857"/>
              <a:ext cx="1177695" cy="307777"/>
            </a:xfrm>
            <a:prstGeom prst="rect">
              <a:avLst/>
            </a:prstGeom>
            <a:noFill/>
          </p:spPr>
          <p:txBody>
            <a:bodyPr wrap="none" rtlCol="0">
              <a:spAutoFit/>
            </a:bodyPr>
            <a:lstStyle/>
            <a:p>
              <a:r>
                <a:rPr lang="en-GB" sz="1400" dirty="0"/>
                <a:t>Inference Net</a:t>
              </a:r>
            </a:p>
          </p:txBody>
        </p:sp>
        <p:sp>
          <p:nvSpPr>
            <p:cNvPr id="155" name="Arrow: Right 154">
              <a:extLst>
                <a:ext uri="{FF2B5EF4-FFF2-40B4-BE49-F238E27FC236}">
                  <a16:creationId xmlns:a16="http://schemas.microsoft.com/office/drawing/2014/main" id="{A99B7A0C-860E-41A0-BF8D-9F115EBEAAB9}"/>
                </a:ext>
              </a:extLst>
            </p:cNvPr>
            <p:cNvSpPr/>
            <p:nvPr/>
          </p:nvSpPr>
          <p:spPr>
            <a:xfrm>
              <a:off x="9614825" y="6356350"/>
              <a:ext cx="293615" cy="142572"/>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841752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9EE8813-2856-4016-B25A-5C662A8AD638}"/>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ED28C158-A3EE-434D-9FB8-DEA28A09E4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4FFEF0EE-43BF-42FA-A611-0F96691C3225}"/>
                </a:ext>
              </a:extLst>
            </p:cNvPr>
            <p:cNvPicPr>
              <a:picLocks noChangeAspect="1"/>
            </p:cNvPicPr>
            <p:nvPr/>
          </p:nvPicPr>
          <p:blipFill rotWithShape="1">
            <a:blip r:embed="rId3">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2F78B913-EE58-4B27-9D04-1859F6E6A42E}"/>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rPr>
              <a:t>Network Architecture</a:t>
            </a:r>
            <a:endParaRPr lang="en-GB" dirty="0">
              <a:latin typeface="Microsoft JhengHei" panose="020B0604030504040204" pitchFamily="34" charset="-120"/>
              <a:ea typeface="Microsoft JhengHei" panose="020B0604030504040204" pitchFamily="34" charset="-120"/>
              <a:cs typeface="Calibri" panose="020F0502020204030204" pitchFamily="34" charset="0"/>
            </a:endParaRPr>
          </a:p>
        </p:txBody>
      </p:sp>
      <p:sp>
        <p:nvSpPr>
          <p:cNvPr id="3" name="Footer Placeholder 2">
            <a:extLst>
              <a:ext uri="{FF2B5EF4-FFF2-40B4-BE49-F238E27FC236}">
                <a16:creationId xmlns:a16="http://schemas.microsoft.com/office/drawing/2014/main" id="{E4BFEB9E-AF22-5441-AA15-84DF9D7885A7}"/>
              </a:ext>
            </a:extLst>
          </p:cNvPr>
          <p:cNvSpPr>
            <a:spLocks noGrp="1"/>
          </p:cNvSpPr>
          <p:nvPr>
            <p:ph type="ftr" sz="quarter" idx="11"/>
          </p:nvPr>
        </p:nvSpPr>
        <p:spPr/>
        <p:txBody>
          <a:bodyPr/>
          <a:lstStyle/>
          <a:p>
            <a:r>
              <a:rPr lang="en-GB"/>
              <a:t>ACSE 9 - Independent Research Project - Mingrui Zhang</a:t>
            </a:r>
          </a:p>
        </p:txBody>
      </p:sp>
      <p:sp>
        <p:nvSpPr>
          <p:cNvPr id="21" name="Rectangle 20">
            <a:extLst>
              <a:ext uri="{FF2B5EF4-FFF2-40B4-BE49-F238E27FC236}">
                <a16:creationId xmlns:a16="http://schemas.microsoft.com/office/drawing/2014/main" id="{402D829A-E611-4ACA-B1FA-53AF73622F02}"/>
              </a:ext>
            </a:extLst>
          </p:cNvPr>
          <p:cNvSpPr/>
          <p:nvPr/>
        </p:nvSpPr>
        <p:spPr>
          <a:xfrm>
            <a:off x="8183206" y="3622211"/>
            <a:ext cx="1490526" cy="241784"/>
          </a:xfrm>
          <a:prstGeom prst="rect">
            <a:avLst/>
          </a:prstGeom>
          <a:solidFill>
            <a:schemeClr val="accent4">
              <a:lumMod val="40000"/>
              <a:lumOff val="60000"/>
            </a:schemeClr>
          </a:solidFill>
          <a:ln>
            <a:solidFill>
              <a:schemeClr val="accent4">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b="1" dirty="0">
                <a:solidFill>
                  <a:schemeClr val="tx1"/>
                </a:solidFill>
              </a:rPr>
              <a:t>CONV T (68, 2)</a:t>
            </a:r>
          </a:p>
        </p:txBody>
      </p:sp>
      <p:sp>
        <p:nvSpPr>
          <p:cNvPr id="22" name="Rectangle 21">
            <a:extLst>
              <a:ext uri="{FF2B5EF4-FFF2-40B4-BE49-F238E27FC236}">
                <a16:creationId xmlns:a16="http://schemas.microsoft.com/office/drawing/2014/main" id="{B48EF26A-DEF0-4F67-88B7-C2455F00AE56}"/>
              </a:ext>
            </a:extLst>
          </p:cNvPr>
          <p:cNvSpPr/>
          <p:nvPr/>
        </p:nvSpPr>
        <p:spPr>
          <a:xfrm>
            <a:off x="8181599" y="4431925"/>
            <a:ext cx="1490526" cy="241784"/>
          </a:xfrm>
          <a:prstGeom prst="rect">
            <a:avLst/>
          </a:prstGeom>
          <a:solidFill>
            <a:schemeClr val="accent4">
              <a:lumMod val="40000"/>
              <a:lumOff val="60000"/>
            </a:schemeClr>
          </a:solidFill>
          <a:ln>
            <a:solidFill>
              <a:schemeClr val="accent4">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b="1" dirty="0">
                <a:solidFill>
                  <a:schemeClr val="tx1"/>
                </a:solidFill>
              </a:rPr>
              <a:t>CONV  T(194, 2)</a:t>
            </a:r>
          </a:p>
        </p:txBody>
      </p:sp>
      <p:sp>
        <p:nvSpPr>
          <p:cNvPr id="53" name="Rectangle 52">
            <a:extLst>
              <a:ext uri="{FF2B5EF4-FFF2-40B4-BE49-F238E27FC236}">
                <a16:creationId xmlns:a16="http://schemas.microsoft.com/office/drawing/2014/main" id="{09777AD7-CB45-41C9-A654-D102EBD0F230}"/>
              </a:ext>
            </a:extLst>
          </p:cNvPr>
          <p:cNvSpPr/>
          <p:nvPr/>
        </p:nvSpPr>
        <p:spPr>
          <a:xfrm>
            <a:off x="8457778" y="4839245"/>
            <a:ext cx="1206071" cy="241784"/>
          </a:xfrm>
          <a:prstGeom prst="rect">
            <a:avLst/>
          </a:prstGeom>
          <a:solidFill>
            <a:schemeClr val="accent6">
              <a:lumMod val="40000"/>
              <a:lumOff val="60000"/>
            </a:schemeClr>
          </a:solidFill>
          <a:ln>
            <a:solidFill>
              <a:schemeClr val="accent6">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000" b="1" dirty="0">
                <a:solidFill>
                  <a:schemeClr val="tx1"/>
                </a:solidFill>
              </a:rPr>
              <a:t>Flow Infer3(386, 2)</a:t>
            </a:r>
          </a:p>
        </p:txBody>
      </p:sp>
      <p:cxnSp>
        <p:nvCxnSpPr>
          <p:cNvPr id="54" name="Straight Arrow Connector 53">
            <a:extLst>
              <a:ext uri="{FF2B5EF4-FFF2-40B4-BE49-F238E27FC236}">
                <a16:creationId xmlns:a16="http://schemas.microsoft.com/office/drawing/2014/main" id="{DE8ACC5A-EC21-4AAE-ADBD-6870A628EB52}"/>
              </a:ext>
            </a:extLst>
          </p:cNvPr>
          <p:cNvCxnSpPr>
            <a:cxnSpLocks/>
          </p:cNvCxnSpPr>
          <p:nvPr/>
        </p:nvCxnSpPr>
        <p:spPr>
          <a:xfrm flipV="1">
            <a:off x="9365296" y="5070091"/>
            <a:ext cx="0" cy="18159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7912EDC-FE1D-4A89-9FC9-6F0EA87963B1}"/>
              </a:ext>
            </a:extLst>
          </p:cNvPr>
          <p:cNvCxnSpPr>
            <a:cxnSpLocks/>
          </p:cNvCxnSpPr>
          <p:nvPr/>
        </p:nvCxnSpPr>
        <p:spPr>
          <a:xfrm flipV="1">
            <a:off x="8299894" y="4668995"/>
            <a:ext cx="0" cy="57008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CC47933-C941-42A2-B795-38BCE46D4AA2}"/>
              </a:ext>
            </a:extLst>
          </p:cNvPr>
          <p:cNvCxnSpPr>
            <a:cxnSpLocks/>
          </p:cNvCxnSpPr>
          <p:nvPr/>
        </p:nvCxnSpPr>
        <p:spPr>
          <a:xfrm flipV="1">
            <a:off x="9365296" y="4659319"/>
            <a:ext cx="0" cy="181596"/>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439678C7-8137-46CC-9DF2-876180D8A1E5}"/>
              </a:ext>
            </a:extLst>
          </p:cNvPr>
          <p:cNvSpPr/>
          <p:nvPr/>
        </p:nvSpPr>
        <p:spPr>
          <a:xfrm>
            <a:off x="8453048" y="4027941"/>
            <a:ext cx="1206071" cy="241784"/>
          </a:xfrm>
          <a:prstGeom prst="rect">
            <a:avLst/>
          </a:prstGeom>
          <a:solidFill>
            <a:schemeClr val="accent6">
              <a:lumMod val="40000"/>
              <a:lumOff val="60000"/>
            </a:schemeClr>
          </a:solidFill>
          <a:ln>
            <a:solidFill>
              <a:schemeClr val="accent6">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000" b="1" dirty="0">
                <a:solidFill>
                  <a:schemeClr val="tx1"/>
                </a:solidFill>
              </a:rPr>
              <a:t>Flow Infer2(386, 2)</a:t>
            </a:r>
          </a:p>
        </p:txBody>
      </p:sp>
      <p:cxnSp>
        <p:nvCxnSpPr>
          <p:cNvPr id="69" name="Straight Arrow Connector 68">
            <a:extLst>
              <a:ext uri="{FF2B5EF4-FFF2-40B4-BE49-F238E27FC236}">
                <a16:creationId xmlns:a16="http://schemas.microsoft.com/office/drawing/2014/main" id="{2C3EAD5B-92C8-43C2-856C-BF27DDC81B36}"/>
              </a:ext>
            </a:extLst>
          </p:cNvPr>
          <p:cNvCxnSpPr>
            <a:cxnSpLocks/>
          </p:cNvCxnSpPr>
          <p:nvPr/>
        </p:nvCxnSpPr>
        <p:spPr>
          <a:xfrm flipV="1">
            <a:off x="9360566" y="4258787"/>
            <a:ext cx="0" cy="18159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F76C3E6-2257-4D87-9B38-C906FC3C36E8}"/>
              </a:ext>
            </a:extLst>
          </p:cNvPr>
          <p:cNvCxnSpPr>
            <a:cxnSpLocks/>
          </p:cNvCxnSpPr>
          <p:nvPr/>
        </p:nvCxnSpPr>
        <p:spPr>
          <a:xfrm flipV="1">
            <a:off x="8295164" y="3857691"/>
            <a:ext cx="0" cy="57008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CAEC4D4-8DA8-41D9-AD93-DD161DE77620}"/>
              </a:ext>
            </a:extLst>
          </p:cNvPr>
          <p:cNvCxnSpPr>
            <a:cxnSpLocks/>
          </p:cNvCxnSpPr>
          <p:nvPr/>
        </p:nvCxnSpPr>
        <p:spPr>
          <a:xfrm flipV="1">
            <a:off x="9360566" y="3848015"/>
            <a:ext cx="0" cy="181596"/>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4CE327BE-31BB-454C-BC33-7B10975771CB}"/>
              </a:ext>
            </a:extLst>
          </p:cNvPr>
          <p:cNvSpPr/>
          <p:nvPr/>
        </p:nvSpPr>
        <p:spPr>
          <a:xfrm>
            <a:off x="8459825" y="3215565"/>
            <a:ext cx="1206071" cy="241784"/>
          </a:xfrm>
          <a:prstGeom prst="rect">
            <a:avLst/>
          </a:prstGeom>
          <a:solidFill>
            <a:schemeClr val="accent6">
              <a:lumMod val="40000"/>
              <a:lumOff val="60000"/>
            </a:schemeClr>
          </a:solidFill>
          <a:ln>
            <a:solidFill>
              <a:schemeClr val="accent6">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000" b="1" dirty="0">
                <a:solidFill>
                  <a:schemeClr val="tx1"/>
                </a:solidFill>
              </a:rPr>
              <a:t>Flow Infer1(386, 2)</a:t>
            </a:r>
          </a:p>
        </p:txBody>
      </p:sp>
      <p:cxnSp>
        <p:nvCxnSpPr>
          <p:cNvPr id="81" name="Straight Arrow Connector 80">
            <a:extLst>
              <a:ext uri="{FF2B5EF4-FFF2-40B4-BE49-F238E27FC236}">
                <a16:creationId xmlns:a16="http://schemas.microsoft.com/office/drawing/2014/main" id="{561917CE-FED9-4CC6-AA0B-13E5558BECC1}"/>
              </a:ext>
            </a:extLst>
          </p:cNvPr>
          <p:cNvCxnSpPr>
            <a:cxnSpLocks/>
          </p:cNvCxnSpPr>
          <p:nvPr/>
        </p:nvCxnSpPr>
        <p:spPr>
          <a:xfrm flipV="1">
            <a:off x="8309777" y="3049008"/>
            <a:ext cx="0" cy="581547"/>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BA90E851-0A6F-4E83-AEBF-6DC3CEC2B8AB}"/>
              </a:ext>
            </a:extLst>
          </p:cNvPr>
          <p:cNvSpPr/>
          <p:nvPr/>
        </p:nvSpPr>
        <p:spPr>
          <a:xfrm>
            <a:off x="8190696" y="2811581"/>
            <a:ext cx="1490526" cy="241784"/>
          </a:xfrm>
          <a:prstGeom prst="rect">
            <a:avLst/>
          </a:prstGeom>
          <a:solidFill>
            <a:schemeClr val="accent4">
              <a:lumMod val="40000"/>
              <a:lumOff val="60000"/>
            </a:schemeClr>
          </a:solidFill>
          <a:ln>
            <a:solidFill>
              <a:schemeClr val="accent4">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b="1" dirty="0">
                <a:solidFill>
                  <a:schemeClr val="tx1"/>
                </a:solidFill>
              </a:rPr>
              <a:t>CONV T (68, 2)</a:t>
            </a:r>
          </a:p>
        </p:txBody>
      </p:sp>
      <p:cxnSp>
        <p:nvCxnSpPr>
          <p:cNvPr id="89" name="Straight Arrow Connector 88">
            <a:extLst>
              <a:ext uri="{FF2B5EF4-FFF2-40B4-BE49-F238E27FC236}">
                <a16:creationId xmlns:a16="http://schemas.microsoft.com/office/drawing/2014/main" id="{F42AA640-D5C7-4C2F-BAF7-76872D566731}"/>
              </a:ext>
            </a:extLst>
          </p:cNvPr>
          <p:cNvCxnSpPr>
            <a:cxnSpLocks/>
          </p:cNvCxnSpPr>
          <p:nvPr/>
        </p:nvCxnSpPr>
        <p:spPr>
          <a:xfrm flipV="1">
            <a:off x="9362097" y="3037977"/>
            <a:ext cx="0" cy="181596"/>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BA361FD-9F21-41A0-87D5-DE8E4AF83E69}"/>
              </a:ext>
            </a:extLst>
          </p:cNvPr>
          <p:cNvCxnSpPr>
            <a:cxnSpLocks/>
          </p:cNvCxnSpPr>
          <p:nvPr/>
        </p:nvCxnSpPr>
        <p:spPr>
          <a:xfrm>
            <a:off x="7643448" y="4551962"/>
            <a:ext cx="547248" cy="3396"/>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C5B6BDFB-DAC5-41ED-9DE1-C266C8B63D4B}"/>
              </a:ext>
            </a:extLst>
          </p:cNvPr>
          <p:cNvCxnSpPr>
            <a:cxnSpLocks/>
          </p:cNvCxnSpPr>
          <p:nvPr/>
        </p:nvCxnSpPr>
        <p:spPr>
          <a:xfrm>
            <a:off x="7621345" y="3751853"/>
            <a:ext cx="547248" cy="3396"/>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ECDDFF0-DF9A-484B-93F4-69219FA4B7B6}"/>
              </a:ext>
            </a:extLst>
          </p:cNvPr>
          <p:cNvCxnSpPr>
            <a:cxnSpLocks/>
          </p:cNvCxnSpPr>
          <p:nvPr/>
        </p:nvCxnSpPr>
        <p:spPr>
          <a:xfrm>
            <a:off x="7635958" y="2935108"/>
            <a:ext cx="547248" cy="3396"/>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20B9A80C-91CD-444E-A566-3CB45112454D}"/>
              </a:ext>
            </a:extLst>
          </p:cNvPr>
          <p:cNvCxnSpPr>
            <a:cxnSpLocks/>
          </p:cNvCxnSpPr>
          <p:nvPr/>
        </p:nvCxnSpPr>
        <p:spPr>
          <a:xfrm flipV="1">
            <a:off x="9360566" y="3448959"/>
            <a:ext cx="0" cy="18159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4" name="Arrow: Right 133">
            <a:extLst>
              <a:ext uri="{FF2B5EF4-FFF2-40B4-BE49-F238E27FC236}">
                <a16:creationId xmlns:a16="http://schemas.microsoft.com/office/drawing/2014/main" id="{29DD7D6F-26DC-4EB0-895A-FBD7A6340282}"/>
              </a:ext>
            </a:extLst>
          </p:cNvPr>
          <p:cNvSpPr/>
          <p:nvPr/>
        </p:nvSpPr>
        <p:spPr>
          <a:xfrm rot="16200000">
            <a:off x="8862796" y="2555110"/>
            <a:ext cx="165150" cy="234978"/>
          </a:xfrm>
          <a:prstGeom prst="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TextBox 153">
            <a:extLst>
              <a:ext uri="{FF2B5EF4-FFF2-40B4-BE49-F238E27FC236}">
                <a16:creationId xmlns:a16="http://schemas.microsoft.com/office/drawing/2014/main" id="{C3EE331F-64EE-44CE-9811-593F77478430}"/>
              </a:ext>
            </a:extLst>
          </p:cNvPr>
          <p:cNvSpPr txBox="1"/>
          <p:nvPr/>
        </p:nvSpPr>
        <p:spPr>
          <a:xfrm>
            <a:off x="8356523" y="5626171"/>
            <a:ext cx="1177695" cy="307777"/>
          </a:xfrm>
          <a:prstGeom prst="rect">
            <a:avLst/>
          </a:prstGeom>
          <a:noFill/>
        </p:spPr>
        <p:txBody>
          <a:bodyPr wrap="none" rtlCol="0">
            <a:spAutoFit/>
          </a:bodyPr>
          <a:lstStyle/>
          <a:p>
            <a:r>
              <a:rPr lang="en-GB" sz="1400" dirty="0"/>
              <a:t>Inference Net</a:t>
            </a:r>
          </a:p>
        </p:txBody>
      </p:sp>
      <p:sp>
        <p:nvSpPr>
          <p:cNvPr id="72" name="Content Placeholder 2">
            <a:extLst>
              <a:ext uri="{FF2B5EF4-FFF2-40B4-BE49-F238E27FC236}">
                <a16:creationId xmlns:a16="http://schemas.microsoft.com/office/drawing/2014/main" id="{40858B23-E470-4237-93BB-F244504281DE}"/>
              </a:ext>
            </a:extLst>
          </p:cNvPr>
          <p:cNvSpPr>
            <a:spLocks noGrp="1"/>
          </p:cNvSpPr>
          <p:nvPr>
            <p:ph idx="1"/>
          </p:nvPr>
        </p:nvSpPr>
        <p:spPr>
          <a:xfrm>
            <a:off x="838200" y="1825625"/>
            <a:ext cx="10515600" cy="4351338"/>
          </a:xfrm>
        </p:spPr>
        <p:txBody>
          <a:bodyPr/>
          <a:lstStyle/>
          <a:p>
            <a:r>
              <a:rPr lang="en-GB" dirty="0"/>
              <a:t>Reduced-layer Particle-Net</a:t>
            </a:r>
          </a:p>
        </p:txBody>
      </p:sp>
      <p:sp>
        <p:nvSpPr>
          <p:cNvPr id="73" name="TextBox 72">
            <a:extLst>
              <a:ext uri="{FF2B5EF4-FFF2-40B4-BE49-F238E27FC236}">
                <a16:creationId xmlns:a16="http://schemas.microsoft.com/office/drawing/2014/main" id="{D11F8BAC-7A69-4AE0-AC3C-65CD057CD4A8}"/>
              </a:ext>
            </a:extLst>
          </p:cNvPr>
          <p:cNvSpPr txBox="1"/>
          <p:nvPr/>
        </p:nvSpPr>
        <p:spPr>
          <a:xfrm>
            <a:off x="932093" y="2426517"/>
            <a:ext cx="6464474" cy="1200329"/>
          </a:xfrm>
          <a:prstGeom prst="rect">
            <a:avLst/>
          </a:prstGeom>
          <a:noFill/>
        </p:spPr>
        <p:txBody>
          <a:bodyPr wrap="square" rtlCol="0">
            <a:spAutoFit/>
          </a:bodyPr>
          <a:lstStyle/>
          <a:p>
            <a:r>
              <a:rPr lang="en-GB" dirty="0"/>
              <a:t>The deep neural network is notorious for being </a:t>
            </a:r>
            <a:r>
              <a:rPr lang="en-GB" b="1" dirty="0"/>
              <a:t>greedy on computation resources</a:t>
            </a:r>
            <a:r>
              <a:rPr lang="en-GB" dirty="0"/>
              <a:t>. It usually requires hours for training sometimes even for predicting. To speed up the network, a reduced-layer Particle-Net is utilised</a:t>
            </a:r>
          </a:p>
        </p:txBody>
      </p:sp>
      <p:sp>
        <p:nvSpPr>
          <p:cNvPr id="74" name="TextBox 73">
            <a:extLst>
              <a:ext uri="{FF2B5EF4-FFF2-40B4-BE49-F238E27FC236}">
                <a16:creationId xmlns:a16="http://schemas.microsoft.com/office/drawing/2014/main" id="{BAD6556C-4866-4456-B6AC-75DC919A46E2}"/>
              </a:ext>
            </a:extLst>
          </p:cNvPr>
          <p:cNvSpPr txBox="1"/>
          <p:nvPr/>
        </p:nvSpPr>
        <p:spPr>
          <a:xfrm>
            <a:off x="924605" y="3943863"/>
            <a:ext cx="6464474" cy="1754326"/>
          </a:xfrm>
          <a:prstGeom prst="rect">
            <a:avLst/>
          </a:prstGeom>
          <a:noFill/>
        </p:spPr>
        <p:txBody>
          <a:bodyPr wrap="square" rtlCol="0">
            <a:spAutoFit/>
          </a:bodyPr>
          <a:lstStyle/>
          <a:p>
            <a:r>
              <a:rPr lang="en-GB" dirty="0"/>
              <a:t>Use interpolation methods to substitute inference layers:</a:t>
            </a:r>
          </a:p>
          <a:p>
            <a:endParaRPr lang="en-GB" dirty="0"/>
          </a:p>
          <a:p>
            <a:r>
              <a:rPr lang="en-GB" dirty="0"/>
              <a:t>Bi-linear interpolation, Bi-cubic interpolation…</a:t>
            </a:r>
          </a:p>
          <a:p>
            <a:endParaRPr lang="en-GB" dirty="0"/>
          </a:p>
          <a:p>
            <a:r>
              <a:rPr lang="en-GB" dirty="0"/>
              <a:t>Substitute one inference layer : Particle-Net-RL1</a:t>
            </a:r>
          </a:p>
          <a:p>
            <a:r>
              <a:rPr lang="en-GB" dirty="0"/>
              <a:t>Substitute two inference layer : Particle-Net-RL2</a:t>
            </a:r>
          </a:p>
        </p:txBody>
      </p:sp>
      <p:sp>
        <p:nvSpPr>
          <p:cNvPr id="2" name="Oval 1">
            <a:extLst>
              <a:ext uri="{FF2B5EF4-FFF2-40B4-BE49-F238E27FC236}">
                <a16:creationId xmlns:a16="http://schemas.microsoft.com/office/drawing/2014/main" id="{42F76912-8FD3-45DD-A81A-22B7C315FE26}"/>
              </a:ext>
            </a:extLst>
          </p:cNvPr>
          <p:cNvSpPr/>
          <p:nvPr/>
        </p:nvSpPr>
        <p:spPr>
          <a:xfrm flipH="1">
            <a:off x="7041668" y="375997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a16="http://schemas.microsoft.com/office/drawing/2014/main" id="{FD9D6531-C398-4804-8BD4-E47FD5F7ADC1}"/>
              </a:ext>
            </a:extLst>
          </p:cNvPr>
          <p:cNvSpPr/>
          <p:nvPr/>
        </p:nvSpPr>
        <p:spPr>
          <a:xfrm flipH="1">
            <a:off x="7132155" y="375997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66F8DD41-7C38-4314-96FE-8630CAAE7237}"/>
              </a:ext>
            </a:extLst>
          </p:cNvPr>
          <p:cNvSpPr/>
          <p:nvPr/>
        </p:nvSpPr>
        <p:spPr>
          <a:xfrm flipH="1">
            <a:off x="7227038" y="3756203"/>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a16="http://schemas.microsoft.com/office/drawing/2014/main" id="{179FB50C-8C4E-4554-9530-B4E21B675B6B}"/>
              </a:ext>
            </a:extLst>
          </p:cNvPr>
          <p:cNvSpPr/>
          <p:nvPr/>
        </p:nvSpPr>
        <p:spPr>
          <a:xfrm flipH="1">
            <a:off x="8827882" y="545801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6E48AE12-66A2-4D8A-81FD-9435B758D78A}"/>
              </a:ext>
            </a:extLst>
          </p:cNvPr>
          <p:cNvSpPr/>
          <p:nvPr/>
        </p:nvSpPr>
        <p:spPr>
          <a:xfrm flipH="1">
            <a:off x="8918369" y="545801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FFF254B9-A04F-49B5-AE5F-A967CCAD97E2}"/>
              </a:ext>
            </a:extLst>
          </p:cNvPr>
          <p:cNvSpPr/>
          <p:nvPr/>
        </p:nvSpPr>
        <p:spPr>
          <a:xfrm flipH="1">
            <a:off x="9013252" y="5455513"/>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61B67874-CA78-43F8-9AA1-F25D59B4AA57}"/>
              </a:ext>
            </a:extLst>
          </p:cNvPr>
          <p:cNvSpPr/>
          <p:nvPr/>
        </p:nvSpPr>
        <p:spPr>
          <a:xfrm>
            <a:off x="8129332" y="2483638"/>
            <a:ext cx="1669988" cy="1056600"/>
          </a:xfrm>
          <a:prstGeom prst="rect">
            <a:avLst/>
          </a:prstGeom>
          <a:noFill/>
          <a:ln w="2857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Left-Right 9">
            <a:extLst>
              <a:ext uri="{FF2B5EF4-FFF2-40B4-BE49-F238E27FC236}">
                <a16:creationId xmlns:a16="http://schemas.microsoft.com/office/drawing/2014/main" id="{D8BA63DF-9D58-4544-93D7-83810C974D72}"/>
              </a:ext>
            </a:extLst>
          </p:cNvPr>
          <p:cNvSpPr/>
          <p:nvPr/>
        </p:nvSpPr>
        <p:spPr>
          <a:xfrm>
            <a:off x="10017607" y="3334600"/>
            <a:ext cx="303798" cy="178305"/>
          </a:xfrm>
          <a:prstGeom prst="lef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FA3EAB42-8D2F-4A9E-845C-7866B6B1E7B0}"/>
              </a:ext>
            </a:extLst>
          </p:cNvPr>
          <p:cNvSpPr/>
          <p:nvPr/>
        </p:nvSpPr>
        <p:spPr>
          <a:xfrm>
            <a:off x="10410782" y="2941934"/>
            <a:ext cx="1386489" cy="867608"/>
          </a:xfrm>
          <a:prstGeom prst="rect">
            <a:avLst/>
          </a:prstGeom>
          <a:solidFill>
            <a:schemeClr val="accent2">
              <a:lumMod val="60000"/>
              <a:lumOff val="40000"/>
            </a:schemeClr>
          </a:solidFill>
          <a:ln>
            <a:solidFill>
              <a:schemeClr val="accent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b="1" dirty="0">
                <a:solidFill>
                  <a:schemeClr val="tx1"/>
                </a:solidFill>
              </a:rPr>
              <a:t>Bi-linear Interpolation</a:t>
            </a:r>
          </a:p>
        </p:txBody>
      </p:sp>
      <p:sp>
        <p:nvSpPr>
          <p:cNvPr id="85" name="Rectangle 84">
            <a:extLst>
              <a:ext uri="{FF2B5EF4-FFF2-40B4-BE49-F238E27FC236}">
                <a16:creationId xmlns:a16="http://schemas.microsoft.com/office/drawing/2014/main" id="{7F7F8526-6D52-4290-8A29-956F7AD43956}"/>
              </a:ext>
            </a:extLst>
          </p:cNvPr>
          <p:cNvSpPr/>
          <p:nvPr/>
        </p:nvSpPr>
        <p:spPr>
          <a:xfrm>
            <a:off x="8028315" y="2251532"/>
            <a:ext cx="1871545" cy="2110855"/>
          </a:xfrm>
          <a:prstGeom prst="rect">
            <a:avLst/>
          </a:prstGeom>
          <a:noFill/>
          <a:ln w="28575">
            <a:solidFill>
              <a:srgbClr val="7F7F7F">
                <a:alpha val="50196"/>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Arrow: Right 85">
            <a:extLst>
              <a:ext uri="{FF2B5EF4-FFF2-40B4-BE49-F238E27FC236}">
                <a16:creationId xmlns:a16="http://schemas.microsoft.com/office/drawing/2014/main" id="{15BDD091-4848-43A9-AAB7-0508B4023D61}"/>
              </a:ext>
            </a:extLst>
          </p:cNvPr>
          <p:cNvSpPr/>
          <p:nvPr/>
        </p:nvSpPr>
        <p:spPr>
          <a:xfrm rot="16200000">
            <a:off x="11021451" y="2652726"/>
            <a:ext cx="165150" cy="234978"/>
          </a:xfrm>
          <a:prstGeom prst="rightArrow">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7A0F66DB-F830-4BAC-8D54-2BE5E45F8F2A}"/>
              </a:ext>
            </a:extLst>
          </p:cNvPr>
          <p:cNvSpPr/>
          <p:nvPr/>
        </p:nvSpPr>
        <p:spPr>
          <a:xfrm>
            <a:off x="10056459" y="4833132"/>
            <a:ext cx="708645" cy="307778"/>
          </a:xfrm>
          <a:prstGeom prst="rect">
            <a:avLst/>
          </a:prstGeom>
          <a:noFill/>
          <a:ln w="2857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9C914E70-827E-4C2C-8246-163036993F6F}"/>
              </a:ext>
            </a:extLst>
          </p:cNvPr>
          <p:cNvSpPr/>
          <p:nvPr/>
        </p:nvSpPr>
        <p:spPr>
          <a:xfrm>
            <a:off x="10043210" y="5331559"/>
            <a:ext cx="721894" cy="307778"/>
          </a:xfrm>
          <a:prstGeom prst="rect">
            <a:avLst/>
          </a:prstGeom>
          <a:noFill/>
          <a:ln w="28575">
            <a:solidFill>
              <a:srgbClr val="7F7F7F">
                <a:alpha val="50196"/>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Box 90">
            <a:extLst>
              <a:ext uri="{FF2B5EF4-FFF2-40B4-BE49-F238E27FC236}">
                <a16:creationId xmlns:a16="http://schemas.microsoft.com/office/drawing/2014/main" id="{F8883BE6-907B-4998-B475-4923E854B3FB}"/>
              </a:ext>
            </a:extLst>
          </p:cNvPr>
          <p:cNvSpPr txBox="1"/>
          <p:nvPr/>
        </p:nvSpPr>
        <p:spPr>
          <a:xfrm>
            <a:off x="10469626" y="4824589"/>
            <a:ext cx="1791692" cy="276999"/>
          </a:xfrm>
          <a:prstGeom prst="rect">
            <a:avLst/>
          </a:prstGeom>
          <a:noFill/>
        </p:spPr>
        <p:txBody>
          <a:bodyPr wrap="square" rtlCol="0">
            <a:spAutoFit/>
          </a:bodyPr>
          <a:lstStyle/>
          <a:p>
            <a:pPr algn="ctr"/>
            <a:r>
              <a:rPr lang="en-GB" sz="1200" dirty="0"/>
              <a:t>Particle-Net-RL1</a:t>
            </a:r>
          </a:p>
        </p:txBody>
      </p:sp>
      <p:sp>
        <p:nvSpPr>
          <p:cNvPr id="92" name="TextBox 91">
            <a:extLst>
              <a:ext uri="{FF2B5EF4-FFF2-40B4-BE49-F238E27FC236}">
                <a16:creationId xmlns:a16="http://schemas.microsoft.com/office/drawing/2014/main" id="{0BE7127C-4B91-4AFC-92EA-16A130FE990F}"/>
              </a:ext>
            </a:extLst>
          </p:cNvPr>
          <p:cNvSpPr txBox="1"/>
          <p:nvPr/>
        </p:nvSpPr>
        <p:spPr>
          <a:xfrm>
            <a:off x="10457954" y="5349172"/>
            <a:ext cx="1791692" cy="276999"/>
          </a:xfrm>
          <a:prstGeom prst="rect">
            <a:avLst/>
          </a:prstGeom>
          <a:noFill/>
        </p:spPr>
        <p:txBody>
          <a:bodyPr wrap="square" rtlCol="0">
            <a:spAutoFit/>
          </a:bodyPr>
          <a:lstStyle/>
          <a:p>
            <a:pPr algn="ctr"/>
            <a:r>
              <a:rPr lang="en-GB" sz="1200" dirty="0"/>
              <a:t>Particle-Net-RL2</a:t>
            </a:r>
          </a:p>
        </p:txBody>
      </p:sp>
    </p:spTree>
    <p:extLst>
      <p:ext uri="{BB962C8B-B14F-4D97-AF65-F5344CB8AC3E}">
        <p14:creationId xmlns:p14="http://schemas.microsoft.com/office/powerpoint/2010/main" val="4055227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71D1F8-4319-4C9B-B454-E529B8B7675C}"/>
              </a:ext>
            </a:extLst>
          </p:cNvPr>
          <p:cNvSpPr>
            <a:spLocks noGrp="1"/>
          </p:cNvSpPr>
          <p:nvPr>
            <p:ph idx="1"/>
          </p:nvPr>
        </p:nvSpPr>
        <p:spPr/>
        <p:txBody>
          <a:bodyPr/>
          <a:lstStyle/>
          <a:p>
            <a:r>
              <a:rPr lang="en-GB" dirty="0"/>
              <a:t>Test on synthetic </a:t>
            </a:r>
            <a:r>
              <a:rPr lang="en-GB" b="1" dirty="0"/>
              <a:t>unseen</a:t>
            </a:r>
            <a:r>
              <a:rPr lang="en-GB" dirty="0"/>
              <a:t> data</a:t>
            </a:r>
          </a:p>
          <a:p>
            <a:pPr marL="0" indent="0">
              <a:buNone/>
            </a:pPr>
            <a:r>
              <a:rPr lang="en-GB" dirty="0"/>
              <a:t> </a:t>
            </a:r>
          </a:p>
        </p:txBody>
      </p:sp>
      <p:grpSp>
        <p:nvGrpSpPr>
          <p:cNvPr id="4" name="Group 3">
            <a:extLst>
              <a:ext uri="{FF2B5EF4-FFF2-40B4-BE49-F238E27FC236}">
                <a16:creationId xmlns:a16="http://schemas.microsoft.com/office/drawing/2014/main" id="{E1538F8E-A735-4CC9-A158-08186CFBEC1F}"/>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A1D75098-AAD2-403F-B495-5CCC074A1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042E7026-FF74-45D7-AEB7-61D9AA3E8D34}"/>
                </a:ext>
              </a:extLst>
            </p:cNvPr>
            <p:cNvPicPr>
              <a:picLocks noChangeAspect="1"/>
            </p:cNvPicPr>
            <p:nvPr/>
          </p:nvPicPr>
          <p:blipFill rotWithShape="1">
            <a:blip r:embed="rId3">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68F19F84-05FF-428A-A4AA-BA5444792220}"/>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Results</a:t>
            </a:r>
          </a:p>
        </p:txBody>
      </p:sp>
      <p:pic>
        <p:nvPicPr>
          <p:cNvPr id="8" name="Picture 7">
            <a:extLst>
              <a:ext uri="{FF2B5EF4-FFF2-40B4-BE49-F238E27FC236}">
                <a16:creationId xmlns:a16="http://schemas.microsoft.com/office/drawing/2014/main" id="{E73E2047-1A0E-4BE8-91DE-8FCC33E3D4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4756" y="1068583"/>
            <a:ext cx="6183385" cy="1271462"/>
          </a:xfrm>
          <a:prstGeom prst="rect">
            <a:avLst/>
          </a:prstGeom>
        </p:spPr>
      </p:pic>
      <p:pic>
        <p:nvPicPr>
          <p:cNvPr id="10" name="Picture 9">
            <a:extLst>
              <a:ext uri="{FF2B5EF4-FFF2-40B4-BE49-F238E27FC236}">
                <a16:creationId xmlns:a16="http://schemas.microsoft.com/office/drawing/2014/main" id="{6D5AE44F-03DC-4AB3-A51C-2C54C09039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3804" y="2441512"/>
            <a:ext cx="6183385" cy="1249897"/>
          </a:xfrm>
          <a:prstGeom prst="rect">
            <a:avLst/>
          </a:prstGeom>
        </p:spPr>
      </p:pic>
      <p:pic>
        <p:nvPicPr>
          <p:cNvPr id="12" name="Picture 11">
            <a:extLst>
              <a:ext uri="{FF2B5EF4-FFF2-40B4-BE49-F238E27FC236}">
                <a16:creationId xmlns:a16="http://schemas.microsoft.com/office/drawing/2014/main" id="{D88F038F-2E0B-422D-8E23-44EA084B71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4280" y="3827979"/>
            <a:ext cx="6183385" cy="1254687"/>
          </a:xfrm>
          <a:prstGeom prst="rect">
            <a:avLst/>
          </a:prstGeom>
        </p:spPr>
      </p:pic>
      <p:pic>
        <p:nvPicPr>
          <p:cNvPr id="14" name="Picture 13">
            <a:extLst>
              <a:ext uri="{FF2B5EF4-FFF2-40B4-BE49-F238E27FC236}">
                <a16:creationId xmlns:a16="http://schemas.microsoft.com/office/drawing/2014/main" id="{C8B69F36-0A86-413A-B642-E71FEDA2BF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53803" y="5235073"/>
            <a:ext cx="6183385" cy="1249897"/>
          </a:xfrm>
          <a:prstGeom prst="rect">
            <a:avLst/>
          </a:prstGeom>
        </p:spPr>
      </p:pic>
      <p:sp>
        <p:nvSpPr>
          <p:cNvPr id="15" name="TextBox 14">
            <a:extLst>
              <a:ext uri="{FF2B5EF4-FFF2-40B4-BE49-F238E27FC236}">
                <a16:creationId xmlns:a16="http://schemas.microsoft.com/office/drawing/2014/main" id="{DE7EB9DD-4C57-4AFB-BF92-26F3CCD7FBA3}"/>
              </a:ext>
            </a:extLst>
          </p:cNvPr>
          <p:cNvSpPr txBox="1"/>
          <p:nvPr/>
        </p:nvSpPr>
        <p:spPr>
          <a:xfrm>
            <a:off x="8072743" y="2240425"/>
            <a:ext cx="1325461" cy="276999"/>
          </a:xfrm>
          <a:prstGeom prst="rect">
            <a:avLst/>
          </a:prstGeom>
          <a:noFill/>
        </p:spPr>
        <p:txBody>
          <a:bodyPr wrap="square" rtlCol="0">
            <a:spAutoFit/>
          </a:bodyPr>
          <a:lstStyle/>
          <a:p>
            <a:r>
              <a:rPr lang="en-GB" sz="1200" b="1" dirty="0"/>
              <a:t>ParticleNet-RL2</a:t>
            </a:r>
          </a:p>
        </p:txBody>
      </p:sp>
      <p:sp>
        <p:nvSpPr>
          <p:cNvPr id="16" name="TextBox 15">
            <a:extLst>
              <a:ext uri="{FF2B5EF4-FFF2-40B4-BE49-F238E27FC236}">
                <a16:creationId xmlns:a16="http://schemas.microsoft.com/office/drawing/2014/main" id="{775ADCAC-BF9D-46B8-8647-BE959846AACA}"/>
              </a:ext>
            </a:extLst>
          </p:cNvPr>
          <p:cNvSpPr txBox="1"/>
          <p:nvPr/>
        </p:nvSpPr>
        <p:spPr>
          <a:xfrm>
            <a:off x="8072742" y="3590618"/>
            <a:ext cx="1325461" cy="276999"/>
          </a:xfrm>
          <a:prstGeom prst="rect">
            <a:avLst/>
          </a:prstGeom>
          <a:noFill/>
        </p:spPr>
        <p:txBody>
          <a:bodyPr wrap="square" rtlCol="0">
            <a:spAutoFit/>
          </a:bodyPr>
          <a:lstStyle/>
          <a:p>
            <a:r>
              <a:rPr lang="en-GB" sz="1200" b="1" dirty="0"/>
              <a:t>ParticleNet-RL1</a:t>
            </a:r>
          </a:p>
        </p:txBody>
      </p:sp>
      <p:sp>
        <p:nvSpPr>
          <p:cNvPr id="17" name="TextBox 16">
            <a:extLst>
              <a:ext uri="{FF2B5EF4-FFF2-40B4-BE49-F238E27FC236}">
                <a16:creationId xmlns:a16="http://schemas.microsoft.com/office/drawing/2014/main" id="{070085B2-E534-44EC-AAA2-4179C8A5275C}"/>
              </a:ext>
            </a:extLst>
          </p:cNvPr>
          <p:cNvSpPr txBox="1"/>
          <p:nvPr/>
        </p:nvSpPr>
        <p:spPr>
          <a:xfrm>
            <a:off x="8072742" y="4962109"/>
            <a:ext cx="1325461" cy="276999"/>
          </a:xfrm>
          <a:prstGeom prst="rect">
            <a:avLst/>
          </a:prstGeom>
          <a:noFill/>
        </p:spPr>
        <p:txBody>
          <a:bodyPr wrap="square" rtlCol="0">
            <a:spAutoFit/>
          </a:bodyPr>
          <a:lstStyle/>
          <a:p>
            <a:r>
              <a:rPr lang="en-GB" sz="1200" b="1" dirty="0" err="1"/>
              <a:t>ParticleNet</a:t>
            </a:r>
            <a:endParaRPr lang="en-GB" sz="1200" b="1" dirty="0"/>
          </a:p>
        </p:txBody>
      </p:sp>
      <p:sp>
        <p:nvSpPr>
          <p:cNvPr id="18" name="TextBox 17">
            <a:extLst>
              <a:ext uri="{FF2B5EF4-FFF2-40B4-BE49-F238E27FC236}">
                <a16:creationId xmlns:a16="http://schemas.microsoft.com/office/drawing/2014/main" id="{C279A67C-EC90-44A5-8CDB-1583A3BEB6DD}"/>
              </a:ext>
            </a:extLst>
          </p:cNvPr>
          <p:cNvSpPr txBox="1"/>
          <p:nvPr/>
        </p:nvSpPr>
        <p:spPr>
          <a:xfrm>
            <a:off x="8072742" y="6398099"/>
            <a:ext cx="1325461" cy="276999"/>
          </a:xfrm>
          <a:prstGeom prst="rect">
            <a:avLst/>
          </a:prstGeom>
          <a:noFill/>
        </p:spPr>
        <p:txBody>
          <a:bodyPr wrap="square" rtlCol="0">
            <a:spAutoFit/>
          </a:bodyPr>
          <a:lstStyle/>
          <a:p>
            <a:r>
              <a:rPr lang="en-GB" sz="1200" b="1" dirty="0"/>
              <a:t>Ground Truth</a:t>
            </a:r>
          </a:p>
        </p:txBody>
      </p:sp>
      <p:sp>
        <p:nvSpPr>
          <p:cNvPr id="19" name="TextBox 18">
            <a:extLst>
              <a:ext uri="{FF2B5EF4-FFF2-40B4-BE49-F238E27FC236}">
                <a16:creationId xmlns:a16="http://schemas.microsoft.com/office/drawing/2014/main" id="{587529DD-7B7B-4BDC-986A-C3977B94B08A}"/>
              </a:ext>
            </a:extLst>
          </p:cNvPr>
          <p:cNvSpPr txBox="1"/>
          <p:nvPr/>
        </p:nvSpPr>
        <p:spPr>
          <a:xfrm>
            <a:off x="1000664" y="2214767"/>
            <a:ext cx="3692106" cy="369332"/>
          </a:xfrm>
          <a:prstGeom prst="rect">
            <a:avLst/>
          </a:prstGeom>
          <a:noFill/>
        </p:spPr>
        <p:txBody>
          <a:bodyPr wrap="square" rtlCol="0">
            <a:spAutoFit/>
          </a:bodyPr>
          <a:lstStyle/>
          <a:p>
            <a:r>
              <a:rPr lang="en-GB" dirty="0"/>
              <a:t>(</a:t>
            </a:r>
            <a:r>
              <a:rPr lang="en-GB" b="1" dirty="0"/>
              <a:t>High quality </a:t>
            </a:r>
            <a:r>
              <a:rPr lang="en-GB" dirty="0"/>
              <a:t>input particle images)</a:t>
            </a:r>
          </a:p>
        </p:txBody>
      </p:sp>
      <p:sp>
        <p:nvSpPr>
          <p:cNvPr id="2" name="Footer Placeholder 1">
            <a:extLst>
              <a:ext uri="{FF2B5EF4-FFF2-40B4-BE49-F238E27FC236}">
                <a16:creationId xmlns:a16="http://schemas.microsoft.com/office/drawing/2014/main" id="{DEA2D7F5-F23E-F640-BAC9-5ACE0FFD5870}"/>
              </a:ext>
            </a:extLst>
          </p:cNvPr>
          <p:cNvSpPr>
            <a:spLocks noGrp="1"/>
          </p:cNvSpPr>
          <p:nvPr>
            <p:ph type="ftr" sz="quarter" idx="11"/>
          </p:nvPr>
        </p:nvSpPr>
        <p:spPr/>
        <p:txBody>
          <a:bodyPr/>
          <a:lstStyle/>
          <a:p>
            <a:r>
              <a:rPr lang="en-GB"/>
              <a:t>ACSE 9 - Independent Research Project - Mingrui Zhang</a:t>
            </a:r>
          </a:p>
        </p:txBody>
      </p:sp>
      <p:pic>
        <p:nvPicPr>
          <p:cNvPr id="26" name="Picture 25">
            <a:extLst>
              <a:ext uri="{FF2B5EF4-FFF2-40B4-BE49-F238E27FC236}">
                <a16:creationId xmlns:a16="http://schemas.microsoft.com/office/drawing/2014/main" id="{52A67C66-20B8-4908-996E-F49AE190F9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8023" y="2538720"/>
            <a:ext cx="4369050" cy="3001348"/>
          </a:xfrm>
          <a:prstGeom prst="rect">
            <a:avLst/>
          </a:prstGeom>
        </p:spPr>
      </p:pic>
      <p:sp>
        <p:nvSpPr>
          <p:cNvPr id="27" name="TextBox 26">
            <a:extLst>
              <a:ext uri="{FF2B5EF4-FFF2-40B4-BE49-F238E27FC236}">
                <a16:creationId xmlns:a16="http://schemas.microsoft.com/office/drawing/2014/main" id="{A918FCC0-F786-47BE-9993-8D1B40F84A43}"/>
              </a:ext>
            </a:extLst>
          </p:cNvPr>
          <p:cNvSpPr txBox="1"/>
          <p:nvPr/>
        </p:nvSpPr>
        <p:spPr>
          <a:xfrm>
            <a:off x="1121925" y="5235073"/>
            <a:ext cx="3441246" cy="646331"/>
          </a:xfrm>
          <a:prstGeom prst="rect">
            <a:avLst/>
          </a:prstGeom>
          <a:noFill/>
        </p:spPr>
        <p:txBody>
          <a:bodyPr wrap="square" rtlCol="0">
            <a:spAutoFit/>
          </a:bodyPr>
          <a:lstStyle/>
          <a:p>
            <a:pPr algn="ctr"/>
            <a:r>
              <a:rPr lang="en-US" dirty="0"/>
              <a:t>Input particle image pair</a:t>
            </a:r>
          </a:p>
          <a:p>
            <a:pPr algn="ctr"/>
            <a:r>
              <a:rPr lang="en-US" dirty="0"/>
              <a:t>(Re3450, Particle density 0.07 </a:t>
            </a:r>
            <a:r>
              <a:rPr lang="en-US" dirty="0" err="1"/>
              <a:t>ppp</a:t>
            </a:r>
            <a:r>
              <a:rPr lang="en-US" dirty="0"/>
              <a:t>)</a:t>
            </a:r>
          </a:p>
        </p:txBody>
      </p:sp>
    </p:spTree>
    <p:extLst>
      <p:ext uri="{BB962C8B-B14F-4D97-AF65-F5344CB8AC3E}">
        <p14:creationId xmlns:p14="http://schemas.microsoft.com/office/powerpoint/2010/main" val="437443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61F62-9EA5-4F9C-A0F1-93CFEFB88E73}"/>
              </a:ext>
            </a:extLst>
          </p:cNvPr>
          <p:cNvSpPr>
            <a:spLocks noGrp="1"/>
          </p:cNvSpPr>
          <p:nvPr>
            <p:ph type="title"/>
          </p:nvPr>
        </p:nvSpPr>
        <p:spPr>
          <a:xfrm>
            <a:off x="838200" y="783937"/>
            <a:ext cx="10515600" cy="1325563"/>
          </a:xfrm>
        </p:spPr>
        <p:txBody>
          <a:body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Content</a:t>
            </a:r>
          </a:p>
        </p:txBody>
      </p:sp>
      <p:sp>
        <p:nvSpPr>
          <p:cNvPr id="3" name="Content Placeholder 2">
            <a:extLst>
              <a:ext uri="{FF2B5EF4-FFF2-40B4-BE49-F238E27FC236}">
                <a16:creationId xmlns:a16="http://schemas.microsoft.com/office/drawing/2014/main" id="{24B0BD79-7335-436A-ABEC-CB3306A3FEF1}"/>
              </a:ext>
            </a:extLst>
          </p:cNvPr>
          <p:cNvSpPr>
            <a:spLocks noGrp="1"/>
          </p:cNvSpPr>
          <p:nvPr>
            <p:ph idx="1"/>
          </p:nvPr>
        </p:nvSpPr>
        <p:spPr>
          <a:xfrm>
            <a:off x="838200" y="2072900"/>
            <a:ext cx="10515600" cy="4351338"/>
          </a:xfrm>
        </p:spPr>
        <p:txBody>
          <a:bodyPr/>
          <a:lstStyle/>
          <a:p>
            <a:r>
              <a:rPr lang="en-GB" dirty="0"/>
              <a:t>Introduction</a:t>
            </a:r>
          </a:p>
          <a:p>
            <a:r>
              <a:rPr lang="en-GB" dirty="0"/>
              <a:t>Research Purpose</a:t>
            </a:r>
          </a:p>
          <a:p>
            <a:r>
              <a:rPr lang="en-GB" dirty="0"/>
              <a:t>Data Generation</a:t>
            </a:r>
          </a:p>
          <a:p>
            <a:r>
              <a:rPr lang="en-GB" dirty="0"/>
              <a:t>Network Architecture</a:t>
            </a:r>
          </a:p>
          <a:p>
            <a:r>
              <a:rPr lang="en-GB" dirty="0"/>
              <a:t>Results</a:t>
            </a:r>
          </a:p>
          <a:p>
            <a:r>
              <a:rPr lang="en-GB" dirty="0"/>
              <a:t>Discussion</a:t>
            </a:r>
          </a:p>
          <a:p>
            <a:r>
              <a:rPr lang="en-GB" dirty="0"/>
              <a:t>Q&amp;A</a:t>
            </a:r>
          </a:p>
        </p:txBody>
      </p:sp>
      <p:grpSp>
        <p:nvGrpSpPr>
          <p:cNvPr id="7" name="Group 6">
            <a:extLst>
              <a:ext uri="{FF2B5EF4-FFF2-40B4-BE49-F238E27FC236}">
                <a16:creationId xmlns:a16="http://schemas.microsoft.com/office/drawing/2014/main" id="{D275B0EB-9B9E-48B5-A0B9-7942F64BBECF}"/>
              </a:ext>
            </a:extLst>
          </p:cNvPr>
          <p:cNvGrpSpPr/>
          <p:nvPr/>
        </p:nvGrpSpPr>
        <p:grpSpPr>
          <a:xfrm>
            <a:off x="-9524" y="0"/>
            <a:ext cx="12201524" cy="896937"/>
            <a:chOff x="-4762" y="6021371"/>
            <a:chExt cx="12201524" cy="896937"/>
          </a:xfrm>
        </p:grpSpPr>
        <p:pic>
          <p:nvPicPr>
            <p:cNvPr id="6" name="Picture 5">
              <a:extLst>
                <a:ext uri="{FF2B5EF4-FFF2-40B4-BE49-F238E27FC236}">
                  <a16:creationId xmlns:a16="http://schemas.microsoft.com/office/drawing/2014/main" id="{1B44E45E-5843-45A4-B473-C514831D82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5" name="Picture 4">
              <a:extLst>
                <a:ext uri="{FF2B5EF4-FFF2-40B4-BE49-F238E27FC236}">
                  <a16:creationId xmlns:a16="http://schemas.microsoft.com/office/drawing/2014/main" id="{C9D201BD-8340-4587-B1DD-C3B6A5ED006A}"/>
                </a:ext>
              </a:extLst>
            </p:cNvPr>
            <p:cNvPicPr>
              <a:picLocks noChangeAspect="1"/>
            </p:cNvPicPr>
            <p:nvPr/>
          </p:nvPicPr>
          <p:blipFill rotWithShape="1">
            <a:blip r:embed="rId3">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4" name="Footer Placeholder 3">
            <a:extLst>
              <a:ext uri="{FF2B5EF4-FFF2-40B4-BE49-F238E27FC236}">
                <a16:creationId xmlns:a16="http://schemas.microsoft.com/office/drawing/2014/main" id="{9973132D-64CD-DE45-8081-A5C56E7A8E9F}"/>
              </a:ext>
            </a:extLst>
          </p:cNvPr>
          <p:cNvSpPr>
            <a:spLocks noGrp="1"/>
          </p:cNvSpPr>
          <p:nvPr>
            <p:ph type="ftr" sz="quarter" idx="11"/>
          </p:nvPr>
        </p:nvSpPr>
        <p:spPr/>
        <p:txBody>
          <a:bodyPr/>
          <a:lstStyle/>
          <a:p>
            <a:r>
              <a:rPr lang="en-GB"/>
              <a:t>ACSE 9 - Independent Research Project - Mingrui Zhang</a:t>
            </a:r>
          </a:p>
        </p:txBody>
      </p:sp>
      <p:pic>
        <p:nvPicPr>
          <p:cNvPr id="10" name="Picture 9">
            <a:extLst>
              <a:ext uri="{FF2B5EF4-FFF2-40B4-BE49-F238E27FC236}">
                <a16:creationId xmlns:a16="http://schemas.microsoft.com/office/drawing/2014/main" id="{CFA3A51F-60E2-4115-A8D7-D95D0EE4A9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8793" y="1492553"/>
            <a:ext cx="3548460" cy="2437638"/>
          </a:xfrm>
          <a:prstGeom prst="rect">
            <a:avLst/>
          </a:prstGeom>
        </p:spPr>
      </p:pic>
      <p:pic>
        <p:nvPicPr>
          <p:cNvPr id="12" name="Picture 11">
            <a:extLst>
              <a:ext uri="{FF2B5EF4-FFF2-40B4-BE49-F238E27FC236}">
                <a16:creationId xmlns:a16="http://schemas.microsoft.com/office/drawing/2014/main" id="{024F0FBE-F0C3-4BC7-9FC1-EF27B799BF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9670" y="3737279"/>
            <a:ext cx="3671338" cy="2142313"/>
          </a:xfrm>
          <a:prstGeom prst="rect">
            <a:avLst/>
          </a:prstGeom>
        </p:spPr>
      </p:pic>
    </p:spTree>
    <p:extLst>
      <p:ext uri="{BB962C8B-B14F-4D97-AF65-F5344CB8AC3E}">
        <p14:creationId xmlns:p14="http://schemas.microsoft.com/office/powerpoint/2010/main" val="3980298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71D1F8-4319-4C9B-B454-E529B8B7675C}"/>
              </a:ext>
            </a:extLst>
          </p:cNvPr>
          <p:cNvSpPr>
            <a:spLocks noGrp="1"/>
          </p:cNvSpPr>
          <p:nvPr>
            <p:ph idx="1"/>
          </p:nvPr>
        </p:nvSpPr>
        <p:spPr/>
        <p:txBody>
          <a:bodyPr/>
          <a:lstStyle/>
          <a:p>
            <a:r>
              <a:rPr lang="en-GB" dirty="0"/>
              <a:t>Test on synthetic unseen data -</a:t>
            </a:r>
            <a:r>
              <a:rPr lang="en-GB" b="1" dirty="0"/>
              <a:t> </a:t>
            </a:r>
            <a:r>
              <a:rPr lang="en-GB" dirty="0"/>
              <a:t>Error map and distribution</a:t>
            </a:r>
          </a:p>
          <a:p>
            <a:pPr marL="0" indent="0">
              <a:buNone/>
            </a:pPr>
            <a:r>
              <a:rPr lang="en-GB" dirty="0"/>
              <a:t> </a:t>
            </a:r>
          </a:p>
        </p:txBody>
      </p:sp>
      <p:grpSp>
        <p:nvGrpSpPr>
          <p:cNvPr id="4" name="Group 3">
            <a:extLst>
              <a:ext uri="{FF2B5EF4-FFF2-40B4-BE49-F238E27FC236}">
                <a16:creationId xmlns:a16="http://schemas.microsoft.com/office/drawing/2014/main" id="{E1538F8E-A735-4CC9-A158-08186CFBEC1F}"/>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A1D75098-AAD2-403F-B495-5CCC074A1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042E7026-FF74-45D7-AEB7-61D9AA3E8D34}"/>
                </a:ext>
              </a:extLst>
            </p:cNvPr>
            <p:cNvPicPr>
              <a:picLocks noChangeAspect="1"/>
            </p:cNvPicPr>
            <p:nvPr/>
          </p:nvPicPr>
          <p:blipFill rotWithShape="1">
            <a:blip r:embed="rId3">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68F19F84-05FF-428A-A4AA-BA5444792220}"/>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Results</a:t>
            </a:r>
          </a:p>
        </p:txBody>
      </p:sp>
      <p:sp>
        <p:nvSpPr>
          <p:cNvPr id="15" name="TextBox 14">
            <a:extLst>
              <a:ext uri="{FF2B5EF4-FFF2-40B4-BE49-F238E27FC236}">
                <a16:creationId xmlns:a16="http://schemas.microsoft.com/office/drawing/2014/main" id="{DE7EB9DD-4C57-4AFB-BF92-26F3CCD7FBA3}"/>
              </a:ext>
            </a:extLst>
          </p:cNvPr>
          <p:cNvSpPr txBox="1"/>
          <p:nvPr/>
        </p:nvSpPr>
        <p:spPr>
          <a:xfrm>
            <a:off x="8426128" y="5973923"/>
            <a:ext cx="1325461" cy="276999"/>
          </a:xfrm>
          <a:prstGeom prst="rect">
            <a:avLst/>
          </a:prstGeom>
          <a:noFill/>
        </p:spPr>
        <p:txBody>
          <a:bodyPr wrap="square" rtlCol="0">
            <a:spAutoFit/>
          </a:bodyPr>
          <a:lstStyle/>
          <a:p>
            <a:r>
              <a:rPr lang="en-GB" sz="1200" b="1" dirty="0"/>
              <a:t>ParticleNet-RL2</a:t>
            </a:r>
          </a:p>
        </p:txBody>
      </p:sp>
      <p:sp>
        <p:nvSpPr>
          <p:cNvPr id="16" name="TextBox 15">
            <a:extLst>
              <a:ext uri="{FF2B5EF4-FFF2-40B4-BE49-F238E27FC236}">
                <a16:creationId xmlns:a16="http://schemas.microsoft.com/office/drawing/2014/main" id="{775ADCAC-BF9D-46B8-8647-BE959846AACA}"/>
              </a:ext>
            </a:extLst>
          </p:cNvPr>
          <p:cNvSpPr txBox="1"/>
          <p:nvPr/>
        </p:nvSpPr>
        <p:spPr>
          <a:xfrm>
            <a:off x="5296536" y="5969044"/>
            <a:ext cx="1325461" cy="276999"/>
          </a:xfrm>
          <a:prstGeom prst="rect">
            <a:avLst/>
          </a:prstGeom>
          <a:noFill/>
        </p:spPr>
        <p:txBody>
          <a:bodyPr wrap="square" rtlCol="0">
            <a:spAutoFit/>
          </a:bodyPr>
          <a:lstStyle/>
          <a:p>
            <a:r>
              <a:rPr lang="en-GB" sz="1200" b="1" dirty="0"/>
              <a:t>ParticleNet-RL1</a:t>
            </a:r>
          </a:p>
        </p:txBody>
      </p:sp>
      <p:sp>
        <p:nvSpPr>
          <p:cNvPr id="17" name="TextBox 16">
            <a:extLst>
              <a:ext uri="{FF2B5EF4-FFF2-40B4-BE49-F238E27FC236}">
                <a16:creationId xmlns:a16="http://schemas.microsoft.com/office/drawing/2014/main" id="{070085B2-E534-44EC-AAA2-4179C8A5275C}"/>
              </a:ext>
            </a:extLst>
          </p:cNvPr>
          <p:cNvSpPr txBox="1"/>
          <p:nvPr/>
        </p:nvSpPr>
        <p:spPr>
          <a:xfrm>
            <a:off x="2219937" y="5980913"/>
            <a:ext cx="1325461" cy="276999"/>
          </a:xfrm>
          <a:prstGeom prst="rect">
            <a:avLst/>
          </a:prstGeom>
          <a:noFill/>
        </p:spPr>
        <p:txBody>
          <a:bodyPr wrap="square" rtlCol="0">
            <a:spAutoFit/>
          </a:bodyPr>
          <a:lstStyle/>
          <a:p>
            <a:r>
              <a:rPr lang="en-GB" sz="1200" b="1" dirty="0" err="1"/>
              <a:t>ParticleNet</a:t>
            </a:r>
            <a:endParaRPr lang="en-GB" sz="1200" b="1" dirty="0"/>
          </a:p>
        </p:txBody>
      </p:sp>
      <p:sp>
        <p:nvSpPr>
          <p:cNvPr id="19" name="TextBox 18">
            <a:extLst>
              <a:ext uri="{FF2B5EF4-FFF2-40B4-BE49-F238E27FC236}">
                <a16:creationId xmlns:a16="http://schemas.microsoft.com/office/drawing/2014/main" id="{587529DD-7B7B-4BDC-986A-C3977B94B08A}"/>
              </a:ext>
            </a:extLst>
          </p:cNvPr>
          <p:cNvSpPr txBox="1"/>
          <p:nvPr/>
        </p:nvSpPr>
        <p:spPr>
          <a:xfrm>
            <a:off x="1000664" y="2214767"/>
            <a:ext cx="3692106" cy="369332"/>
          </a:xfrm>
          <a:prstGeom prst="rect">
            <a:avLst/>
          </a:prstGeom>
          <a:noFill/>
        </p:spPr>
        <p:txBody>
          <a:bodyPr wrap="square" rtlCol="0">
            <a:spAutoFit/>
          </a:bodyPr>
          <a:lstStyle/>
          <a:p>
            <a:r>
              <a:rPr lang="en-GB" dirty="0"/>
              <a:t>(</a:t>
            </a:r>
            <a:r>
              <a:rPr lang="en-GB" b="1" dirty="0"/>
              <a:t>High quality </a:t>
            </a:r>
            <a:r>
              <a:rPr lang="en-GB" dirty="0"/>
              <a:t>input particle images)</a:t>
            </a:r>
          </a:p>
        </p:txBody>
      </p:sp>
      <p:sp>
        <p:nvSpPr>
          <p:cNvPr id="2" name="Footer Placeholder 1">
            <a:extLst>
              <a:ext uri="{FF2B5EF4-FFF2-40B4-BE49-F238E27FC236}">
                <a16:creationId xmlns:a16="http://schemas.microsoft.com/office/drawing/2014/main" id="{DEA2D7F5-F23E-F640-BAC9-5ACE0FFD5870}"/>
              </a:ext>
            </a:extLst>
          </p:cNvPr>
          <p:cNvSpPr>
            <a:spLocks noGrp="1"/>
          </p:cNvSpPr>
          <p:nvPr>
            <p:ph type="ftr" sz="quarter" idx="11"/>
          </p:nvPr>
        </p:nvSpPr>
        <p:spPr/>
        <p:txBody>
          <a:bodyPr/>
          <a:lstStyle/>
          <a:p>
            <a:r>
              <a:rPr lang="en-GB"/>
              <a:t>ACSE 9 - Independent Research Project - Mingrui Zhang</a:t>
            </a:r>
          </a:p>
        </p:txBody>
      </p:sp>
      <p:pic>
        <p:nvPicPr>
          <p:cNvPr id="9" name="Picture 8">
            <a:extLst>
              <a:ext uri="{FF2B5EF4-FFF2-40B4-BE49-F238E27FC236}">
                <a16:creationId xmlns:a16="http://schemas.microsoft.com/office/drawing/2014/main" id="{D23C4DA1-26A3-504E-A48A-A7D7A590D542}"/>
              </a:ext>
            </a:extLst>
          </p:cNvPr>
          <p:cNvPicPr>
            <a:picLocks noChangeAspect="1"/>
          </p:cNvPicPr>
          <p:nvPr/>
        </p:nvPicPr>
        <p:blipFill>
          <a:blip r:embed="rId4"/>
          <a:stretch>
            <a:fillRect/>
          </a:stretch>
        </p:blipFill>
        <p:spPr>
          <a:xfrm>
            <a:off x="1266883" y="2635726"/>
            <a:ext cx="2975961" cy="1604359"/>
          </a:xfrm>
          <a:prstGeom prst="rect">
            <a:avLst/>
          </a:prstGeom>
        </p:spPr>
      </p:pic>
      <p:pic>
        <p:nvPicPr>
          <p:cNvPr id="11" name="Picture 10">
            <a:extLst>
              <a:ext uri="{FF2B5EF4-FFF2-40B4-BE49-F238E27FC236}">
                <a16:creationId xmlns:a16="http://schemas.microsoft.com/office/drawing/2014/main" id="{03086437-E769-8448-9AA0-8C7BB1BCDC92}"/>
              </a:ext>
            </a:extLst>
          </p:cNvPr>
          <p:cNvPicPr>
            <a:picLocks noChangeAspect="1"/>
          </p:cNvPicPr>
          <p:nvPr/>
        </p:nvPicPr>
        <p:blipFill>
          <a:blip r:embed="rId5"/>
          <a:stretch>
            <a:fillRect/>
          </a:stretch>
        </p:blipFill>
        <p:spPr>
          <a:xfrm>
            <a:off x="4420137" y="2637261"/>
            <a:ext cx="2975961" cy="1592181"/>
          </a:xfrm>
          <a:prstGeom prst="rect">
            <a:avLst/>
          </a:prstGeom>
        </p:spPr>
      </p:pic>
      <p:pic>
        <p:nvPicPr>
          <p:cNvPr id="20" name="Picture 19">
            <a:extLst>
              <a:ext uri="{FF2B5EF4-FFF2-40B4-BE49-F238E27FC236}">
                <a16:creationId xmlns:a16="http://schemas.microsoft.com/office/drawing/2014/main" id="{2A690CB1-8235-654F-BE4B-76900841531C}"/>
              </a:ext>
            </a:extLst>
          </p:cNvPr>
          <p:cNvPicPr>
            <a:picLocks noChangeAspect="1"/>
          </p:cNvPicPr>
          <p:nvPr/>
        </p:nvPicPr>
        <p:blipFill>
          <a:blip r:embed="rId6"/>
          <a:stretch>
            <a:fillRect/>
          </a:stretch>
        </p:blipFill>
        <p:spPr>
          <a:xfrm>
            <a:off x="1243733" y="4362312"/>
            <a:ext cx="2575914" cy="1572419"/>
          </a:xfrm>
          <a:prstGeom prst="rect">
            <a:avLst/>
          </a:prstGeom>
        </p:spPr>
      </p:pic>
      <p:pic>
        <p:nvPicPr>
          <p:cNvPr id="21" name="Picture 20">
            <a:extLst>
              <a:ext uri="{FF2B5EF4-FFF2-40B4-BE49-F238E27FC236}">
                <a16:creationId xmlns:a16="http://schemas.microsoft.com/office/drawing/2014/main" id="{D8756880-CE4B-A244-A21C-EDB1E27097EB}"/>
              </a:ext>
            </a:extLst>
          </p:cNvPr>
          <p:cNvPicPr>
            <a:picLocks noChangeAspect="1"/>
          </p:cNvPicPr>
          <p:nvPr/>
        </p:nvPicPr>
        <p:blipFill>
          <a:blip r:embed="rId7"/>
          <a:stretch>
            <a:fillRect/>
          </a:stretch>
        </p:blipFill>
        <p:spPr>
          <a:xfrm>
            <a:off x="4402630" y="4335390"/>
            <a:ext cx="2575914" cy="1572419"/>
          </a:xfrm>
          <a:prstGeom prst="rect">
            <a:avLst/>
          </a:prstGeom>
        </p:spPr>
      </p:pic>
      <p:pic>
        <p:nvPicPr>
          <p:cNvPr id="22" name="Picture 21">
            <a:extLst>
              <a:ext uri="{FF2B5EF4-FFF2-40B4-BE49-F238E27FC236}">
                <a16:creationId xmlns:a16="http://schemas.microsoft.com/office/drawing/2014/main" id="{C6A36954-1879-9243-9ED6-10E59306CF1A}"/>
              </a:ext>
            </a:extLst>
          </p:cNvPr>
          <p:cNvPicPr>
            <a:picLocks noChangeAspect="1"/>
          </p:cNvPicPr>
          <p:nvPr/>
        </p:nvPicPr>
        <p:blipFill>
          <a:blip r:embed="rId8"/>
          <a:stretch>
            <a:fillRect/>
          </a:stretch>
        </p:blipFill>
        <p:spPr>
          <a:xfrm>
            <a:off x="7573391" y="2625141"/>
            <a:ext cx="3030936" cy="1608080"/>
          </a:xfrm>
          <a:prstGeom prst="rect">
            <a:avLst/>
          </a:prstGeom>
        </p:spPr>
      </p:pic>
      <p:pic>
        <p:nvPicPr>
          <p:cNvPr id="23" name="Picture 22">
            <a:extLst>
              <a:ext uri="{FF2B5EF4-FFF2-40B4-BE49-F238E27FC236}">
                <a16:creationId xmlns:a16="http://schemas.microsoft.com/office/drawing/2014/main" id="{6B6FF0EE-5281-7149-B878-94FD7B0ADCBD}"/>
              </a:ext>
            </a:extLst>
          </p:cNvPr>
          <p:cNvPicPr>
            <a:picLocks noChangeAspect="1"/>
          </p:cNvPicPr>
          <p:nvPr/>
        </p:nvPicPr>
        <p:blipFill>
          <a:blip r:embed="rId9"/>
          <a:stretch>
            <a:fillRect/>
          </a:stretch>
        </p:blipFill>
        <p:spPr>
          <a:xfrm>
            <a:off x="7573391" y="4335389"/>
            <a:ext cx="2575914" cy="1572420"/>
          </a:xfrm>
          <a:prstGeom prst="rect">
            <a:avLst/>
          </a:prstGeom>
        </p:spPr>
      </p:pic>
    </p:spTree>
    <p:extLst>
      <p:ext uri="{BB962C8B-B14F-4D97-AF65-F5344CB8AC3E}">
        <p14:creationId xmlns:p14="http://schemas.microsoft.com/office/powerpoint/2010/main" val="2145978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1538F8E-A735-4CC9-A158-08186CFBEC1F}"/>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A1D75098-AAD2-403F-B495-5CCC074A1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042E7026-FF74-45D7-AEB7-61D9AA3E8D34}"/>
                </a:ext>
              </a:extLst>
            </p:cNvPr>
            <p:cNvPicPr>
              <a:picLocks noChangeAspect="1"/>
            </p:cNvPicPr>
            <p:nvPr/>
          </p:nvPicPr>
          <p:blipFill rotWithShape="1">
            <a:blip r:embed="rId3">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68F19F84-05FF-428A-A4AA-BA5444792220}"/>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Results</a:t>
            </a:r>
          </a:p>
        </p:txBody>
      </p:sp>
      <p:sp>
        <p:nvSpPr>
          <p:cNvPr id="8" name="Content Placeholder 2">
            <a:extLst>
              <a:ext uri="{FF2B5EF4-FFF2-40B4-BE49-F238E27FC236}">
                <a16:creationId xmlns:a16="http://schemas.microsoft.com/office/drawing/2014/main" id="{D31F2E12-3B0B-402F-B048-95F3DD4622C7}"/>
              </a:ext>
            </a:extLst>
          </p:cNvPr>
          <p:cNvSpPr>
            <a:spLocks noGrp="1"/>
          </p:cNvSpPr>
          <p:nvPr>
            <p:ph idx="1"/>
          </p:nvPr>
        </p:nvSpPr>
        <p:spPr>
          <a:xfrm>
            <a:off x="838200" y="1825625"/>
            <a:ext cx="10515600" cy="4351338"/>
          </a:xfrm>
        </p:spPr>
        <p:txBody>
          <a:bodyPr/>
          <a:lstStyle/>
          <a:p>
            <a:r>
              <a:rPr lang="en-GB" dirty="0"/>
              <a:t>Test on synthetic </a:t>
            </a:r>
            <a:r>
              <a:rPr lang="en-GB" b="1" dirty="0"/>
              <a:t>unseen</a:t>
            </a:r>
            <a:r>
              <a:rPr lang="en-GB" dirty="0"/>
              <a:t> data</a:t>
            </a:r>
          </a:p>
        </p:txBody>
      </p:sp>
      <p:pic>
        <p:nvPicPr>
          <p:cNvPr id="19" name="Picture 18">
            <a:extLst>
              <a:ext uri="{FF2B5EF4-FFF2-40B4-BE49-F238E27FC236}">
                <a16:creationId xmlns:a16="http://schemas.microsoft.com/office/drawing/2014/main" id="{F2781FAE-6C86-48A9-9385-18AD267927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8349" y="2441512"/>
            <a:ext cx="6188859" cy="1248577"/>
          </a:xfrm>
          <a:prstGeom prst="rect">
            <a:avLst/>
          </a:prstGeom>
        </p:spPr>
      </p:pic>
      <p:pic>
        <p:nvPicPr>
          <p:cNvPr id="20" name="Picture 19">
            <a:extLst>
              <a:ext uri="{FF2B5EF4-FFF2-40B4-BE49-F238E27FC236}">
                <a16:creationId xmlns:a16="http://schemas.microsoft.com/office/drawing/2014/main" id="{E1302113-5853-4837-A344-FE93EFB2D5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3972" y="1072148"/>
            <a:ext cx="6183385" cy="1267924"/>
          </a:xfrm>
          <a:prstGeom prst="rect">
            <a:avLst/>
          </a:prstGeom>
        </p:spPr>
      </p:pic>
      <p:pic>
        <p:nvPicPr>
          <p:cNvPr id="21" name="Picture 20">
            <a:extLst>
              <a:ext uri="{FF2B5EF4-FFF2-40B4-BE49-F238E27FC236}">
                <a16:creationId xmlns:a16="http://schemas.microsoft.com/office/drawing/2014/main" id="{2BF6C70C-6E56-47A6-ADB6-73A2BA6178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9562" y="3830144"/>
            <a:ext cx="6207646" cy="1254802"/>
          </a:xfrm>
          <a:prstGeom prst="rect">
            <a:avLst/>
          </a:prstGeom>
        </p:spPr>
      </p:pic>
      <p:pic>
        <p:nvPicPr>
          <p:cNvPr id="22" name="Picture 21">
            <a:extLst>
              <a:ext uri="{FF2B5EF4-FFF2-40B4-BE49-F238E27FC236}">
                <a16:creationId xmlns:a16="http://schemas.microsoft.com/office/drawing/2014/main" id="{C34A4601-6082-4CC5-814F-0AC39A6890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3823" y="5235073"/>
            <a:ext cx="6183385" cy="1249897"/>
          </a:xfrm>
          <a:prstGeom prst="rect">
            <a:avLst/>
          </a:prstGeom>
        </p:spPr>
      </p:pic>
      <p:sp>
        <p:nvSpPr>
          <p:cNvPr id="23" name="TextBox 22">
            <a:extLst>
              <a:ext uri="{FF2B5EF4-FFF2-40B4-BE49-F238E27FC236}">
                <a16:creationId xmlns:a16="http://schemas.microsoft.com/office/drawing/2014/main" id="{730F71D4-F9BB-43DF-ACC0-805EC3A249D2}"/>
              </a:ext>
            </a:extLst>
          </p:cNvPr>
          <p:cNvSpPr txBox="1"/>
          <p:nvPr/>
        </p:nvSpPr>
        <p:spPr>
          <a:xfrm>
            <a:off x="8063218" y="2240425"/>
            <a:ext cx="1325461" cy="276999"/>
          </a:xfrm>
          <a:prstGeom prst="rect">
            <a:avLst/>
          </a:prstGeom>
          <a:noFill/>
        </p:spPr>
        <p:txBody>
          <a:bodyPr wrap="square" rtlCol="0">
            <a:spAutoFit/>
          </a:bodyPr>
          <a:lstStyle/>
          <a:p>
            <a:r>
              <a:rPr lang="en-GB" sz="1200" b="1" dirty="0"/>
              <a:t>ParticleNet-RL2</a:t>
            </a:r>
          </a:p>
        </p:txBody>
      </p:sp>
      <p:sp>
        <p:nvSpPr>
          <p:cNvPr id="24" name="TextBox 23">
            <a:extLst>
              <a:ext uri="{FF2B5EF4-FFF2-40B4-BE49-F238E27FC236}">
                <a16:creationId xmlns:a16="http://schemas.microsoft.com/office/drawing/2014/main" id="{09F4B223-29E0-4A60-942C-5E93E4089A2F}"/>
              </a:ext>
            </a:extLst>
          </p:cNvPr>
          <p:cNvSpPr txBox="1"/>
          <p:nvPr/>
        </p:nvSpPr>
        <p:spPr>
          <a:xfrm>
            <a:off x="8063217" y="3590618"/>
            <a:ext cx="1325461" cy="276999"/>
          </a:xfrm>
          <a:prstGeom prst="rect">
            <a:avLst/>
          </a:prstGeom>
          <a:noFill/>
        </p:spPr>
        <p:txBody>
          <a:bodyPr wrap="square" rtlCol="0">
            <a:spAutoFit/>
          </a:bodyPr>
          <a:lstStyle/>
          <a:p>
            <a:r>
              <a:rPr lang="en-GB" sz="1200" b="1" dirty="0"/>
              <a:t>ParticleNet-RL1</a:t>
            </a:r>
          </a:p>
        </p:txBody>
      </p:sp>
      <p:sp>
        <p:nvSpPr>
          <p:cNvPr id="25" name="TextBox 24">
            <a:extLst>
              <a:ext uri="{FF2B5EF4-FFF2-40B4-BE49-F238E27FC236}">
                <a16:creationId xmlns:a16="http://schemas.microsoft.com/office/drawing/2014/main" id="{196A2331-3FD5-4F85-9C2E-3AF43A19B667}"/>
              </a:ext>
            </a:extLst>
          </p:cNvPr>
          <p:cNvSpPr txBox="1"/>
          <p:nvPr/>
        </p:nvSpPr>
        <p:spPr>
          <a:xfrm>
            <a:off x="8063217" y="4962109"/>
            <a:ext cx="1325461" cy="276999"/>
          </a:xfrm>
          <a:prstGeom prst="rect">
            <a:avLst/>
          </a:prstGeom>
          <a:noFill/>
        </p:spPr>
        <p:txBody>
          <a:bodyPr wrap="square" rtlCol="0">
            <a:spAutoFit/>
          </a:bodyPr>
          <a:lstStyle/>
          <a:p>
            <a:r>
              <a:rPr lang="en-GB" sz="1200" b="1" dirty="0" err="1"/>
              <a:t>ParticleNet</a:t>
            </a:r>
            <a:endParaRPr lang="en-GB" sz="1200" b="1" dirty="0"/>
          </a:p>
        </p:txBody>
      </p:sp>
      <p:sp>
        <p:nvSpPr>
          <p:cNvPr id="26" name="TextBox 25">
            <a:extLst>
              <a:ext uri="{FF2B5EF4-FFF2-40B4-BE49-F238E27FC236}">
                <a16:creationId xmlns:a16="http://schemas.microsoft.com/office/drawing/2014/main" id="{AD6BBCDF-15C1-47D2-B10E-2FBD800333C0}"/>
              </a:ext>
            </a:extLst>
          </p:cNvPr>
          <p:cNvSpPr txBox="1"/>
          <p:nvPr/>
        </p:nvSpPr>
        <p:spPr>
          <a:xfrm>
            <a:off x="8063217" y="6398099"/>
            <a:ext cx="1325461" cy="276999"/>
          </a:xfrm>
          <a:prstGeom prst="rect">
            <a:avLst/>
          </a:prstGeom>
          <a:noFill/>
        </p:spPr>
        <p:txBody>
          <a:bodyPr wrap="square" rtlCol="0">
            <a:spAutoFit/>
          </a:bodyPr>
          <a:lstStyle/>
          <a:p>
            <a:r>
              <a:rPr lang="en-GB" sz="1200" b="1" dirty="0"/>
              <a:t>Ground Truth</a:t>
            </a:r>
          </a:p>
        </p:txBody>
      </p:sp>
      <p:sp>
        <p:nvSpPr>
          <p:cNvPr id="27" name="TextBox 26">
            <a:extLst>
              <a:ext uri="{FF2B5EF4-FFF2-40B4-BE49-F238E27FC236}">
                <a16:creationId xmlns:a16="http://schemas.microsoft.com/office/drawing/2014/main" id="{096D6993-771C-4A8B-AD30-AAF30F1C689F}"/>
              </a:ext>
            </a:extLst>
          </p:cNvPr>
          <p:cNvSpPr txBox="1"/>
          <p:nvPr/>
        </p:nvSpPr>
        <p:spPr>
          <a:xfrm>
            <a:off x="1000664" y="2214767"/>
            <a:ext cx="3692106" cy="369332"/>
          </a:xfrm>
          <a:prstGeom prst="rect">
            <a:avLst/>
          </a:prstGeom>
          <a:noFill/>
        </p:spPr>
        <p:txBody>
          <a:bodyPr wrap="square" rtlCol="0">
            <a:spAutoFit/>
          </a:bodyPr>
          <a:lstStyle/>
          <a:p>
            <a:r>
              <a:rPr lang="en-GB" dirty="0"/>
              <a:t>(</a:t>
            </a:r>
            <a:r>
              <a:rPr lang="en-GB" b="1" dirty="0"/>
              <a:t>Low quality </a:t>
            </a:r>
            <a:r>
              <a:rPr lang="en-GB" dirty="0"/>
              <a:t>input particle images)</a:t>
            </a:r>
          </a:p>
        </p:txBody>
      </p:sp>
      <p:sp>
        <p:nvSpPr>
          <p:cNvPr id="2" name="Footer Placeholder 1">
            <a:extLst>
              <a:ext uri="{FF2B5EF4-FFF2-40B4-BE49-F238E27FC236}">
                <a16:creationId xmlns:a16="http://schemas.microsoft.com/office/drawing/2014/main" id="{4B6FFB15-4B25-AA46-B524-EC8319F17D8D}"/>
              </a:ext>
            </a:extLst>
          </p:cNvPr>
          <p:cNvSpPr>
            <a:spLocks noGrp="1"/>
          </p:cNvSpPr>
          <p:nvPr>
            <p:ph type="ftr" sz="quarter" idx="11"/>
          </p:nvPr>
        </p:nvSpPr>
        <p:spPr/>
        <p:txBody>
          <a:bodyPr/>
          <a:lstStyle/>
          <a:p>
            <a:r>
              <a:rPr lang="en-GB"/>
              <a:t>ACSE 9 - Independent Research Project - Mingrui Zhang</a:t>
            </a:r>
          </a:p>
        </p:txBody>
      </p:sp>
      <p:pic>
        <p:nvPicPr>
          <p:cNvPr id="17" name="Picture 16">
            <a:extLst>
              <a:ext uri="{FF2B5EF4-FFF2-40B4-BE49-F238E27FC236}">
                <a16:creationId xmlns:a16="http://schemas.microsoft.com/office/drawing/2014/main" id="{373684D0-5C54-4400-A6C0-94B74DD49B0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5967" y="2534444"/>
            <a:ext cx="4381500" cy="3009900"/>
          </a:xfrm>
          <a:prstGeom prst="rect">
            <a:avLst/>
          </a:prstGeom>
        </p:spPr>
      </p:pic>
      <p:sp>
        <p:nvSpPr>
          <p:cNvPr id="18" name="TextBox 17">
            <a:extLst>
              <a:ext uri="{FF2B5EF4-FFF2-40B4-BE49-F238E27FC236}">
                <a16:creationId xmlns:a16="http://schemas.microsoft.com/office/drawing/2014/main" id="{4546B87A-4A41-4250-9DE1-BE58C21992A5}"/>
              </a:ext>
            </a:extLst>
          </p:cNvPr>
          <p:cNvSpPr txBox="1"/>
          <p:nvPr/>
        </p:nvSpPr>
        <p:spPr>
          <a:xfrm>
            <a:off x="1132935" y="5235073"/>
            <a:ext cx="3611605" cy="646331"/>
          </a:xfrm>
          <a:prstGeom prst="rect">
            <a:avLst/>
          </a:prstGeom>
          <a:noFill/>
        </p:spPr>
        <p:txBody>
          <a:bodyPr wrap="square" rtlCol="0">
            <a:spAutoFit/>
          </a:bodyPr>
          <a:lstStyle/>
          <a:p>
            <a:pPr algn="ctr"/>
            <a:r>
              <a:rPr lang="en-US" dirty="0"/>
              <a:t>Input particle image pair</a:t>
            </a:r>
          </a:p>
          <a:p>
            <a:pPr algn="ctr"/>
            <a:r>
              <a:rPr lang="en-US" dirty="0"/>
              <a:t>(Re3450, Particle density 0.007 </a:t>
            </a:r>
            <a:r>
              <a:rPr lang="en-US" dirty="0" err="1"/>
              <a:t>ppp</a:t>
            </a:r>
            <a:r>
              <a:rPr lang="en-US" dirty="0"/>
              <a:t>)</a:t>
            </a:r>
          </a:p>
        </p:txBody>
      </p:sp>
    </p:spTree>
    <p:extLst>
      <p:ext uri="{BB962C8B-B14F-4D97-AF65-F5344CB8AC3E}">
        <p14:creationId xmlns:p14="http://schemas.microsoft.com/office/powerpoint/2010/main" val="1794338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71D1F8-4319-4C9B-B454-E529B8B7675C}"/>
              </a:ext>
            </a:extLst>
          </p:cNvPr>
          <p:cNvSpPr>
            <a:spLocks noGrp="1"/>
          </p:cNvSpPr>
          <p:nvPr>
            <p:ph idx="1"/>
          </p:nvPr>
        </p:nvSpPr>
        <p:spPr/>
        <p:txBody>
          <a:bodyPr/>
          <a:lstStyle/>
          <a:p>
            <a:r>
              <a:rPr lang="en-GB" dirty="0"/>
              <a:t>Test on synthetic unseen data -</a:t>
            </a:r>
            <a:r>
              <a:rPr lang="en-GB" b="1" dirty="0"/>
              <a:t> </a:t>
            </a:r>
            <a:r>
              <a:rPr lang="en-GB" dirty="0"/>
              <a:t>Error map and distribution</a:t>
            </a:r>
          </a:p>
          <a:p>
            <a:pPr marL="0" indent="0">
              <a:buNone/>
            </a:pPr>
            <a:r>
              <a:rPr lang="en-GB" dirty="0"/>
              <a:t> </a:t>
            </a:r>
          </a:p>
        </p:txBody>
      </p:sp>
      <p:grpSp>
        <p:nvGrpSpPr>
          <p:cNvPr id="4" name="Group 3">
            <a:extLst>
              <a:ext uri="{FF2B5EF4-FFF2-40B4-BE49-F238E27FC236}">
                <a16:creationId xmlns:a16="http://schemas.microsoft.com/office/drawing/2014/main" id="{E1538F8E-A735-4CC9-A158-08186CFBEC1F}"/>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A1D75098-AAD2-403F-B495-5CCC074A1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042E7026-FF74-45D7-AEB7-61D9AA3E8D34}"/>
                </a:ext>
              </a:extLst>
            </p:cNvPr>
            <p:cNvPicPr>
              <a:picLocks noChangeAspect="1"/>
            </p:cNvPicPr>
            <p:nvPr/>
          </p:nvPicPr>
          <p:blipFill rotWithShape="1">
            <a:blip r:embed="rId3">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68F19F84-05FF-428A-A4AA-BA5444792220}"/>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Results</a:t>
            </a:r>
          </a:p>
        </p:txBody>
      </p:sp>
      <p:sp>
        <p:nvSpPr>
          <p:cNvPr id="15" name="TextBox 14">
            <a:extLst>
              <a:ext uri="{FF2B5EF4-FFF2-40B4-BE49-F238E27FC236}">
                <a16:creationId xmlns:a16="http://schemas.microsoft.com/office/drawing/2014/main" id="{DE7EB9DD-4C57-4AFB-BF92-26F3CCD7FBA3}"/>
              </a:ext>
            </a:extLst>
          </p:cNvPr>
          <p:cNvSpPr txBox="1"/>
          <p:nvPr/>
        </p:nvSpPr>
        <p:spPr>
          <a:xfrm>
            <a:off x="8426128" y="5973923"/>
            <a:ext cx="1325461" cy="276999"/>
          </a:xfrm>
          <a:prstGeom prst="rect">
            <a:avLst/>
          </a:prstGeom>
          <a:noFill/>
        </p:spPr>
        <p:txBody>
          <a:bodyPr wrap="square" rtlCol="0">
            <a:spAutoFit/>
          </a:bodyPr>
          <a:lstStyle/>
          <a:p>
            <a:r>
              <a:rPr lang="en-GB" sz="1200" b="1" dirty="0"/>
              <a:t>ParticleNet-RL2</a:t>
            </a:r>
          </a:p>
        </p:txBody>
      </p:sp>
      <p:sp>
        <p:nvSpPr>
          <p:cNvPr id="16" name="TextBox 15">
            <a:extLst>
              <a:ext uri="{FF2B5EF4-FFF2-40B4-BE49-F238E27FC236}">
                <a16:creationId xmlns:a16="http://schemas.microsoft.com/office/drawing/2014/main" id="{775ADCAC-BF9D-46B8-8647-BE959846AACA}"/>
              </a:ext>
            </a:extLst>
          </p:cNvPr>
          <p:cNvSpPr txBox="1"/>
          <p:nvPr/>
        </p:nvSpPr>
        <p:spPr>
          <a:xfrm>
            <a:off x="5296536" y="5969044"/>
            <a:ext cx="1325461" cy="276999"/>
          </a:xfrm>
          <a:prstGeom prst="rect">
            <a:avLst/>
          </a:prstGeom>
          <a:noFill/>
        </p:spPr>
        <p:txBody>
          <a:bodyPr wrap="square" rtlCol="0">
            <a:spAutoFit/>
          </a:bodyPr>
          <a:lstStyle/>
          <a:p>
            <a:r>
              <a:rPr lang="en-GB" sz="1200" b="1" dirty="0"/>
              <a:t>ParticleNet-RL1</a:t>
            </a:r>
          </a:p>
        </p:txBody>
      </p:sp>
      <p:sp>
        <p:nvSpPr>
          <p:cNvPr id="17" name="TextBox 16">
            <a:extLst>
              <a:ext uri="{FF2B5EF4-FFF2-40B4-BE49-F238E27FC236}">
                <a16:creationId xmlns:a16="http://schemas.microsoft.com/office/drawing/2014/main" id="{070085B2-E534-44EC-AAA2-4179C8A5275C}"/>
              </a:ext>
            </a:extLst>
          </p:cNvPr>
          <p:cNvSpPr txBox="1"/>
          <p:nvPr/>
        </p:nvSpPr>
        <p:spPr>
          <a:xfrm>
            <a:off x="2219937" y="5980913"/>
            <a:ext cx="1325461" cy="276999"/>
          </a:xfrm>
          <a:prstGeom prst="rect">
            <a:avLst/>
          </a:prstGeom>
          <a:noFill/>
        </p:spPr>
        <p:txBody>
          <a:bodyPr wrap="square" rtlCol="0">
            <a:spAutoFit/>
          </a:bodyPr>
          <a:lstStyle/>
          <a:p>
            <a:r>
              <a:rPr lang="en-GB" sz="1200" b="1" dirty="0" err="1"/>
              <a:t>ParticleNet</a:t>
            </a:r>
            <a:endParaRPr lang="en-GB" sz="1200" b="1" dirty="0"/>
          </a:p>
        </p:txBody>
      </p:sp>
      <p:sp>
        <p:nvSpPr>
          <p:cNvPr id="19" name="TextBox 18">
            <a:extLst>
              <a:ext uri="{FF2B5EF4-FFF2-40B4-BE49-F238E27FC236}">
                <a16:creationId xmlns:a16="http://schemas.microsoft.com/office/drawing/2014/main" id="{587529DD-7B7B-4BDC-986A-C3977B94B08A}"/>
              </a:ext>
            </a:extLst>
          </p:cNvPr>
          <p:cNvSpPr txBox="1"/>
          <p:nvPr/>
        </p:nvSpPr>
        <p:spPr>
          <a:xfrm>
            <a:off x="1000664" y="2214767"/>
            <a:ext cx="3692106" cy="369332"/>
          </a:xfrm>
          <a:prstGeom prst="rect">
            <a:avLst/>
          </a:prstGeom>
          <a:noFill/>
        </p:spPr>
        <p:txBody>
          <a:bodyPr wrap="square" rtlCol="0">
            <a:spAutoFit/>
          </a:bodyPr>
          <a:lstStyle/>
          <a:p>
            <a:r>
              <a:rPr lang="en-GB" dirty="0"/>
              <a:t>(</a:t>
            </a:r>
            <a:r>
              <a:rPr lang="en-GB" b="1" dirty="0"/>
              <a:t>Low quality </a:t>
            </a:r>
            <a:r>
              <a:rPr lang="en-GB" dirty="0"/>
              <a:t>input particle images)</a:t>
            </a:r>
          </a:p>
        </p:txBody>
      </p:sp>
      <p:sp>
        <p:nvSpPr>
          <p:cNvPr id="2" name="Footer Placeholder 1">
            <a:extLst>
              <a:ext uri="{FF2B5EF4-FFF2-40B4-BE49-F238E27FC236}">
                <a16:creationId xmlns:a16="http://schemas.microsoft.com/office/drawing/2014/main" id="{DEA2D7F5-F23E-F640-BAC9-5ACE0FFD5870}"/>
              </a:ext>
            </a:extLst>
          </p:cNvPr>
          <p:cNvSpPr>
            <a:spLocks noGrp="1"/>
          </p:cNvSpPr>
          <p:nvPr>
            <p:ph type="ftr" sz="quarter" idx="11"/>
          </p:nvPr>
        </p:nvSpPr>
        <p:spPr/>
        <p:txBody>
          <a:bodyPr/>
          <a:lstStyle/>
          <a:p>
            <a:r>
              <a:rPr lang="en-GB"/>
              <a:t>ACSE 9 - Independent Research Project - Mingrui Zhang</a:t>
            </a:r>
          </a:p>
        </p:txBody>
      </p:sp>
      <p:pic>
        <p:nvPicPr>
          <p:cNvPr id="8" name="Picture 7">
            <a:extLst>
              <a:ext uri="{FF2B5EF4-FFF2-40B4-BE49-F238E27FC236}">
                <a16:creationId xmlns:a16="http://schemas.microsoft.com/office/drawing/2014/main" id="{BBC54952-D69B-9F43-917E-03BC9A304B55}"/>
              </a:ext>
            </a:extLst>
          </p:cNvPr>
          <p:cNvPicPr>
            <a:picLocks noChangeAspect="1"/>
          </p:cNvPicPr>
          <p:nvPr/>
        </p:nvPicPr>
        <p:blipFill>
          <a:blip r:embed="rId4"/>
          <a:stretch>
            <a:fillRect/>
          </a:stretch>
        </p:blipFill>
        <p:spPr>
          <a:xfrm>
            <a:off x="1138659" y="2645708"/>
            <a:ext cx="3104185" cy="1654994"/>
          </a:xfrm>
          <a:prstGeom prst="rect">
            <a:avLst/>
          </a:prstGeom>
        </p:spPr>
      </p:pic>
      <p:pic>
        <p:nvPicPr>
          <p:cNvPr id="10" name="Picture 9">
            <a:extLst>
              <a:ext uri="{FF2B5EF4-FFF2-40B4-BE49-F238E27FC236}">
                <a16:creationId xmlns:a16="http://schemas.microsoft.com/office/drawing/2014/main" id="{F3996236-3A0B-3A44-B864-39237869D084}"/>
              </a:ext>
            </a:extLst>
          </p:cNvPr>
          <p:cNvPicPr>
            <a:picLocks noChangeAspect="1"/>
          </p:cNvPicPr>
          <p:nvPr/>
        </p:nvPicPr>
        <p:blipFill>
          <a:blip r:embed="rId5"/>
          <a:stretch>
            <a:fillRect/>
          </a:stretch>
        </p:blipFill>
        <p:spPr>
          <a:xfrm>
            <a:off x="1150172" y="4323380"/>
            <a:ext cx="2657612" cy="1572418"/>
          </a:xfrm>
          <a:prstGeom prst="rect">
            <a:avLst/>
          </a:prstGeom>
        </p:spPr>
      </p:pic>
      <p:pic>
        <p:nvPicPr>
          <p:cNvPr id="12" name="Picture 11">
            <a:extLst>
              <a:ext uri="{FF2B5EF4-FFF2-40B4-BE49-F238E27FC236}">
                <a16:creationId xmlns:a16="http://schemas.microsoft.com/office/drawing/2014/main" id="{ED38AEE4-3F8D-3445-B66A-752E51F1EAEC}"/>
              </a:ext>
            </a:extLst>
          </p:cNvPr>
          <p:cNvPicPr>
            <a:picLocks noChangeAspect="1"/>
          </p:cNvPicPr>
          <p:nvPr/>
        </p:nvPicPr>
        <p:blipFill>
          <a:blip r:embed="rId6"/>
          <a:stretch>
            <a:fillRect/>
          </a:stretch>
        </p:blipFill>
        <p:spPr>
          <a:xfrm>
            <a:off x="4354298" y="2645334"/>
            <a:ext cx="3107639" cy="1679337"/>
          </a:xfrm>
          <a:prstGeom prst="rect">
            <a:avLst/>
          </a:prstGeom>
        </p:spPr>
      </p:pic>
      <p:pic>
        <p:nvPicPr>
          <p:cNvPr id="13" name="Picture 12">
            <a:extLst>
              <a:ext uri="{FF2B5EF4-FFF2-40B4-BE49-F238E27FC236}">
                <a16:creationId xmlns:a16="http://schemas.microsoft.com/office/drawing/2014/main" id="{F1F8666A-4723-1E4E-90D7-27CB34DC0175}"/>
              </a:ext>
            </a:extLst>
          </p:cNvPr>
          <p:cNvPicPr>
            <a:picLocks noChangeAspect="1"/>
          </p:cNvPicPr>
          <p:nvPr/>
        </p:nvPicPr>
        <p:blipFill>
          <a:blip r:embed="rId7"/>
          <a:stretch>
            <a:fillRect/>
          </a:stretch>
        </p:blipFill>
        <p:spPr>
          <a:xfrm>
            <a:off x="4293305" y="4335389"/>
            <a:ext cx="2755678" cy="1552706"/>
          </a:xfrm>
          <a:prstGeom prst="rect">
            <a:avLst/>
          </a:prstGeom>
        </p:spPr>
      </p:pic>
      <p:pic>
        <p:nvPicPr>
          <p:cNvPr id="14" name="Picture 13">
            <a:extLst>
              <a:ext uri="{FF2B5EF4-FFF2-40B4-BE49-F238E27FC236}">
                <a16:creationId xmlns:a16="http://schemas.microsoft.com/office/drawing/2014/main" id="{34F7C0E5-88C7-1D45-B6E4-614759413A34}"/>
              </a:ext>
            </a:extLst>
          </p:cNvPr>
          <p:cNvPicPr>
            <a:picLocks noChangeAspect="1"/>
          </p:cNvPicPr>
          <p:nvPr/>
        </p:nvPicPr>
        <p:blipFill>
          <a:blip r:embed="rId8"/>
          <a:stretch>
            <a:fillRect/>
          </a:stretch>
        </p:blipFill>
        <p:spPr>
          <a:xfrm>
            <a:off x="7495100" y="2645335"/>
            <a:ext cx="3107640" cy="1661426"/>
          </a:xfrm>
          <a:prstGeom prst="rect">
            <a:avLst/>
          </a:prstGeom>
        </p:spPr>
      </p:pic>
      <p:pic>
        <p:nvPicPr>
          <p:cNvPr id="18" name="Picture 17">
            <a:extLst>
              <a:ext uri="{FF2B5EF4-FFF2-40B4-BE49-F238E27FC236}">
                <a16:creationId xmlns:a16="http://schemas.microsoft.com/office/drawing/2014/main" id="{7C9E0C28-58D0-E743-A043-D64139A07353}"/>
              </a:ext>
            </a:extLst>
          </p:cNvPr>
          <p:cNvPicPr>
            <a:picLocks noChangeAspect="1"/>
          </p:cNvPicPr>
          <p:nvPr/>
        </p:nvPicPr>
        <p:blipFill>
          <a:blip r:embed="rId9"/>
          <a:stretch>
            <a:fillRect/>
          </a:stretch>
        </p:blipFill>
        <p:spPr>
          <a:xfrm>
            <a:off x="7495100" y="4323380"/>
            <a:ext cx="2657612" cy="1578386"/>
          </a:xfrm>
          <a:prstGeom prst="rect">
            <a:avLst/>
          </a:prstGeom>
        </p:spPr>
      </p:pic>
    </p:spTree>
    <p:extLst>
      <p:ext uri="{BB962C8B-B14F-4D97-AF65-F5344CB8AC3E}">
        <p14:creationId xmlns:p14="http://schemas.microsoft.com/office/powerpoint/2010/main" val="537951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E4B7B6DC-DF16-4B43-95F3-5CB9FF01A1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1355" y="837042"/>
            <a:ext cx="3052348" cy="2096830"/>
          </a:xfrm>
          <a:prstGeom prst="rect">
            <a:avLst/>
          </a:prstGeom>
        </p:spPr>
      </p:pic>
      <p:pic>
        <p:nvPicPr>
          <p:cNvPr id="35" name="Picture 34">
            <a:extLst>
              <a:ext uri="{FF2B5EF4-FFF2-40B4-BE49-F238E27FC236}">
                <a16:creationId xmlns:a16="http://schemas.microsoft.com/office/drawing/2014/main" id="{612EB696-C218-473F-AFE9-2949C85881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582" y="2746564"/>
            <a:ext cx="9604698" cy="1600783"/>
          </a:xfrm>
          <a:prstGeom prst="rect">
            <a:avLst/>
          </a:prstGeom>
        </p:spPr>
      </p:pic>
      <p:grpSp>
        <p:nvGrpSpPr>
          <p:cNvPr id="4" name="Group 3">
            <a:extLst>
              <a:ext uri="{FF2B5EF4-FFF2-40B4-BE49-F238E27FC236}">
                <a16:creationId xmlns:a16="http://schemas.microsoft.com/office/drawing/2014/main" id="{E1538F8E-A735-4CC9-A158-08186CFBEC1F}"/>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A1D75098-AAD2-403F-B495-5CCC074A1A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042E7026-FF74-45D7-AEB7-61D9AA3E8D34}"/>
                </a:ext>
              </a:extLst>
            </p:cNvPr>
            <p:cNvPicPr>
              <a:picLocks noChangeAspect="1"/>
            </p:cNvPicPr>
            <p:nvPr/>
          </p:nvPicPr>
          <p:blipFill rotWithShape="1">
            <a:blip r:embed="rId5">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68F19F84-05FF-428A-A4AA-BA5444792220}"/>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Results</a:t>
            </a:r>
          </a:p>
        </p:txBody>
      </p:sp>
      <p:sp>
        <p:nvSpPr>
          <p:cNvPr id="8" name="Content Placeholder 2">
            <a:extLst>
              <a:ext uri="{FF2B5EF4-FFF2-40B4-BE49-F238E27FC236}">
                <a16:creationId xmlns:a16="http://schemas.microsoft.com/office/drawing/2014/main" id="{D31F2E12-3B0B-402F-B048-95F3DD4622C7}"/>
              </a:ext>
            </a:extLst>
          </p:cNvPr>
          <p:cNvSpPr>
            <a:spLocks noGrp="1"/>
          </p:cNvSpPr>
          <p:nvPr>
            <p:ph idx="1"/>
          </p:nvPr>
        </p:nvSpPr>
        <p:spPr>
          <a:xfrm>
            <a:off x="838200" y="1825625"/>
            <a:ext cx="10515600" cy="4351338"/>
          </a:xfrm>
        </p:spPr>
        <p:txBody>
          <a:bodyPr/>
          <a:lstStyle/>
          <a:p>
            <a:r>
              <a:rPr lang="en-GB" dirty="0"/>
              <a:t>Test on synthetic </a:t>
            </a:r>
            <a:r>
              <a:rPr lang="en-GB" b="1" dirty="0"/>
              <a:t>unseen</a:t>
            </a:r>
            <a:r>
              <a:rPr lang="en-GB" dirty="0"/>
              <a:t> data</a:t>
            </a:r>
          </a:p>
        </p:txBody>
      </p:sp>
      <p:sp>
        <p:nvSpPr>
          <p:cNvPr id="27" name="TextBox 26">
            <a:extLst>
              <a:ext uri="{FF2B5EF4-FFF2-40B4-BE49-F238E27FC236}">
                <a16:creationId xmlns:a16="http://schemas.microsoft.com/office/drawing/2014/main" id="{096D6993-771C-4A8B-AD30-AAF30F1C689F}"/>
              </a:ext>
            </a:extLst>
          </p:cNvPr>
          <p:cNvSpPr txBox="1"/>
          <p:nvPr/>
        </p:nvSpPr>
        <p:spPr>
          <a:xfrm>
            <a:off x="1000664" y="2214767"/>
            <a:ext cx="3692106" cy="369332"/>
          </a:xfrm>
          <a:prstGeom prst="rect">
            <a:avLst/>
          </a:prstGeom>
          <a:noFill/>
        </p:spPr>
        <p:txBody>
          <a:bodyPr wrap="square" rtlCol="0">
            <a:spAutoFit/>
          </a:bodyPr>
          <a:lstStyle/>
          <a:p>
            <a:r>
              <a:rPr lang="en-GB" dirty="0"/>
              <a:t>(</a:t>
            </a:r>
            <a:r>
              <a:rPr lang="en-GB" b="1" dirty="0"/>
              <a:t>Low quality </a:t>
            </a:r>
            <a:r>
              <a:rPr lang="en-GB" dirty="0"/>
              <a:t>input particle images)</a:t>
            </a:r>
          </a:p>
        </p:txBody>
      </p:sp>
      <p:sp>
        <p:nvSpPr>
          <p:cNvPr id="2" name="Footer Placeholder 1">
            <a:extLst>
              <a:ext uri="{FF2B5EF4-FFF2-40B4-BE49-F238E27FC236}">
                <a16:creationId xmlns:a16="http://schemas.microsoft.com/office/drawing/2014/main" id="{4B6FFB15-4B25-AA46-B524-EC8319F17D8D}"/>
              </a:ext>
            </a:extLst>
          </p:cNvPr>
          <p:cNvSpPr>
            <a:spLocks noGrp="1"/>
          </p:cNvSpPr>
          <p:nvPr>
            <p:ph type="ftr" sz="quarter" idx="11"/>
          </p:nvPr>
        </p:nvSpPr>
        <p:spPr/>
        <p:txBody>
          <a:bodyPr/>
          <a:lstStyle/>
          <a:p>
            <a:r>
              <a:rPr lang="en-GB"/>
              <a:t>ACSE 9 - Independent Research Project - Mingrui Zhang</a:t>
            </a:r>
          </a:p>
        </p:txBody>
      </p:sp>
      <p:pic>
        <p:nvPicPr>
          <p:cNvPr id="11" name="Picture 10">
            <a:extLst>
              <a:ext uri="{FF2B5EF4-FFF2-40B4-BE49-F238E27FC236}">
                <a16:creationId xmlns:a16="http://schemas.microsoft.com/office/drawing/2014/main" id="{961553BE-125A-43C4-85F3-9D90BBC1C6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2572" y="4290149"/>
            <a:ext cx="9604698" cy="1600783"/>
          </a:xfrm>
          <a:prstGeom prst="rect">
            <a:avLst/>
          </a:prstGeom>
        </p:spPr>
      </p:pic>
      <p:sp>
        <p:nvSpPr>
          <p:cNvPr id="28" name="TextBox 27">
            <a:extLst>
              <a:ext uri="{FF2B5EF4-FFF2-40B4-BE49-F238E27FC236}">
                <a16:creationId xmlns:a16="http://schemas.microsoft.com/office/drawing/2014/main" id="{5B12737F-6672-4739-AC2A-900850007632}"/>
              </a:ext>
            </a:extLst>
          </p:cNvPr>
          <p:cNvSpPr txBox="1"/>
          <p:nvPr/>
        </p:nvSpPr>
        <p:spPr>
          <a:xfrm>
            <a:off x="394282" y="4905874"/>
            <a:ext cx="1996580" cy="369332"/>
          </a:xfrm>
          <a:prstGeom prst="rect">
            <a:avLst/>
          </a:prstGeom>
          <a:noFill/>
        </p:spPr>
        <p:txBody>
          <a:bodyPr wrap="square" rtlCol="0">
            <a:spAutoFit/>
          </a:bodyPr>
          <a:lstStyle/>
          <a:p>
            <a:pPr algn="ctr"/>
            <a:r>
              <a:rPr lang="en-US" dirty="0"/>
              <a:t>Ground Truth</a:t>
            </a:r>
          </a:p>
        </p:txBody>
      </p:sp>
      <p:sp>
        <p:nvSpPr>
          <p:cNvPr id="29" name="TextBox 28">
            <a:extLst>
              <a:ext uri="{FF2B5EF4-FFF2-40B4-BE49-F238E27FC236}">
                <a16:creationId xmlns:a16="http://schemas.microsoft.com/office/drawing/2014/main" id="{18A21824-F0B3-41E0-A876-37C9251E8D36}"/>
              </a:ext>
            </a:extLst>
          </p:cNvPr>
          <p:cNvSpPr txBox="1"/>
          <p:nvPr/>
        </p:nvSpPr>
        <p:spPr>
          <a:xfrm>
            <a:off x="394282" y="3305092"/>
            <a:ext cx="1996580" cy="369332"/>
          </a:xfrm>
          <a:prstGeom prst="rect">
            <a:avLst/>
          </a:prstGeom>
          <a:noFill/>
        </p:spPr>
        <p:txBody>
          <a:bodyPr wrap="square" rtlCol="0">
            <a:spAutoFit/>
          </a:bodyPr>
          <a:lstStyle/>
          <a:p>
            <a:pPr algn="ctr"/>
            <a:r>
              <a:rPr lang="en-US" dirty="0"/>
              <a:t>Inference</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4E6469-6BD1-46C4-8DFC-89E30C4F0663}"/>
                  </a:ext>
                </a:extLst>
              </p:cNvPr>
              <p:cNvSpPr txBox="1"/>
              <p:nvPr/>
            </p:nvSpPr>
            <p:spPr>
              <a:xfrm>
                <a:off x="2603911" y="5950647"/>
                <a:ext cx="199658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GB" b="0" i="1" dirty="0" smtClean="0">
                              <a:latin typeface="Cambria Math" panose="02040503050406030204" pitchFamily="18" charset="0"/>
                            </a:rPr>
                            <m:t>𝑉</m:t>
                          </m:r>
                        </m:e>
                        <m:sub>
                          <m:r>
                            <a:rPr lang="en-GB" b="0" i="1" dirty="0" smtClean="0">
                              <a:latin typeface="Cambria Math" panose="02040503050406030204" pitchFamily="18" charset="0"/>
                            </a:rPr>
                            <m:t>𝑥</m:t>
                          </m:r>
                        </m:sub>
                      </m:sSub>
                    </m:oMath>
                  </m:oMathPara>
                </a14:m>
                <a:endParaRPr lang="en-US" dirty="0"/>
              </a:p>
            </p:txBody>
          </p:sp>
        </mc:Choice>
        <mc:Fallback xmlns="">
          <p:sp>
            <p:nvSpPr>
              <p:cNvPr id="30" name="TextBox 29">
                <a:extLst>
                  <a:ext uri="{FF2B5EF4-FFF2-40B4-BE49-F238E27FC236}">
                    <a16:creationId xmlns:a16="http://schemas.microsoft.com/office/drawing/2014/main" id="{114E6469-6BD1-46C4-8DFC-89E30C4F0663}"/>
                  </a:ext>
                </a:extLst>
              </p:cNvPr>
              <p:cNvSpPr txBox="1">
                <a:spLocks noRot="1" noChangeAspect="1" noMove="1" noResize="1" noEditPoints="1" noAdjustHandles="1" noChangeArrowheads="1" noChangeShapeType="1" noTextEdit="1"/>
              </p:cNvSpPr>
              <p:nvPr/>
            </p:nvSpPr>
            <p:spPr>
              <a:xfrm>
                <a:off x="2603911" y="5950647"/>
                <a:ext cx="1996580" cy="36933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3B22C0C-9B79-4603-ABFD-ABCB65205DE2}"/>
                  </a:ext>
                </a:extLst>
              </p:cNvPr>
              <p:cNvSpPr txBox="1"/>
              <p:nvPr/>
            </p:nvSpPr>
            <p:spPr>
              <a:xfrm>
                <a:off x="5196629" y="5950647"/>
                <a:ext cx="1996580" cy="39126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GB" b="0" i="1" dirty="0" smtClean="0">
                              <a:latin typeface="Cambria Math" panose="02040503050406030204" pitchFamily="18" charset="0"/>
                            </a:rPr>
                            <m:t>𝑉</m:t>
                          </m:r>
                        </m:e>
                        <m:sub>
                          <m:r>
                            <a:rPr lang="en-GB" b="0" i="1" dirty="0" smtClean="0">
                              <a:latin typeface="Cambria Math" panose="02040503050406030204" pitchFamily="18" charset="0"/>
                            </a:rPr>
                            <m:t>𝑦</m:t>
                          </m:r>
                        </m:sub>
                      </m:sSub>
                    </m:oMath>
                  </m:oMathPara>
                </a14:m>
                <a:endParaRPr lang="en-US" dirty="0"/>
              </a:p>
            </p:txBody>
          </p:sp>
        </mc:Choice>
        <mc:Fallback xmlns="">
          <p:sp>
            <p:nvSpPr>
              <p:cNvPr id="31" name="TextBox 30">
                <a:extLst>
                  <a:ext uri="{FF2B5EF4-FFF2-40B4-BE49-F238E27FC236}">
                    <a16:creationId xmlns:a16="http://schemas.microsoft.com/office/drawing/2014/main" id="{B3B22C0C-9B79-4603-ABFD-ABCB65205DE2}"/>
                  </a:ext>
                </a:extLst>
              </p:cNvPr>
              <p:cNvSpPr txBox="1">
                <a:spLocks noRot="1" noChangeAspect="1" noMove="1" noResize="1" noEditPoints="1" noAdjustHandles="1" noChangeArrowheads="1" noChangeShapeType="1" noTextEdit="1"/>
              </p:cNvSpPr>
              <p:nvPr/>
            </p:nvSpPr>
            <p:spPr>
              <a:xfrm>
                <a:off x="5196629" y="5950647"/>
                <a:ext cx="1996580" cy="391261"/>
              </a:xfrm>
              <a:prstGeom prst="rect">
                <a:avLst/>
              </a:prstGeom>
              <a:blipFill>
                <a:blip r:embed="rId8"/>
                <a:stretch>
                  <a:fillRect b="-468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ED39904-4ED0-429C-9436-F26BAA248A8A}"/>
                  </a:ext>
                </a:extLst>
              </p:cNvPr>
              <p:cNvSpPr txBox="1"/>
              <p:nvPr/>
            </p:nvSpPr>
            <p:spPr>
              <a:xfrm>
                <a:off x="7789347" y="5939710"/>
                <a:ext cx="199658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GB" b="0" i="1" dirty="0" smtClean="0">
                              <a:latin typeface="Cambria Math" panose="02040503050406030204" pitchFamily="18" charset="0"/>
                            </a:rPr>
                            <m:t>𝑉</m:t>
                          </m:r>
                        </m:e>
                        <m:sub>
                          <m:r>
                            <a:rPr lang="en-GB" b="0" i="1" dirty="0" smtClean="0">
                              <a:latin typeface="Cambria Math" panose="02040503050406030204" pitchFamily="18" charset="0"/>
                            </a:rPr>
                            <m:t>𝑚</m:t>
                          </m:r>
                        </m:sub>
                      </m:sSub>
                    </m:oMath>
                  </m:oMathPara>
                </a14:m>
                <a:endParaRPr lang="en-US" dirty="0"/>
              </a:p>
            </p:txBody>
          </p:sp>
        </mc:Choice>
        <mc:Fallback xmlns="">
          <p:sp>
            <p:nvSpPr>
              <p:cNvPr id="32" name="TextBox 31">
                <a:extLst>
                  <a:ext uri="{FF2B5EF4-FFF2-40B4-BE49-F238E27FC236}">
                    <a16:creationId xmlns:a16="http://schemas.microsoft.com/office/drawing/2014/main" id="{3ED39904-4ED0-429C-9436-F26BAA248A8A}"/>
                  </a:ext>
                </a:extLst>
              </p:cNvPr>
              <p:cNvSpPr txBox="1">
                <a:spLocks noRot="1" noChangeAspect="1" noMove="1" noResize="1" noEditPoints="1" noAdjustHandles="1" noChangeArrowheads="1" noChangeShapeType="1" noTextEdit="1"/>
              </p:cNvSpPr>
              <p:nvPr/>
            </p:nvSpPr>
            <p:spPr>
              <a:xfrm>
                <a:off x="7789347" y="5939710"/>
                <a:ext cx="1996580" cy="369332"/>
              </a:xfrm>
              <a:prstGeom prst="rect">
                <a:avLst/>
              </a:prstGeom>
              <a:blipFill>
                <a:blip r:embed="rId9"/>
                <a:stretch>
                  <a:fillRect/>
                </a:stretch>
              </a:blipFill>
            </p:spPr>
            <p:txBody>
              <a:bodyPr/>
              <a:lstStyle/>
              <a:p>
                <a:r>
                  <a:rPr lang="en-GB">
                    <a:noFill/>
                  </a:rPr>
                  <a:t> </a:t>
                </a:r>
              </a:p>
            </p:txBody>
          </p:sp>
        </mc:Fallback>
      </mc:AlternateContent>
      <p:sp>
        <p:nvSpPr>
          <p:cNvPr id="17" name="TextBox 16">
            <a:extLst>
              <a:ext uri="{FF2B5EF4-FFF2-40B4-BE49-F238E27FC236}">
                <a16:creationId xmlns:a16="http://schemas.microsoft.com/office/drawing/2014/main" id="{A3B27096-A53C-0D49-8326-925F10690E71}"/>
              </a:ext>
            </a:extLst>
          </p:cNvPr>
          <p:cNvSpPr txBox="1"/>
          <p:nvPr/>
        </p:nvSpPr>
        <p:spPr>
          <a:xfrm>
            <a:off x="782622" y="3587620"/>
            <a:ext cx="1325461" cy="338554"/>
          </a:xfrm>
          <a:prstGeom prst="rect">
            <a:avLst/>
          </a:prstGeom>
          <a:noFill/>
        </p:spPr>
        <p:txBody>
          <a:bodyPr wrap="square" rtlCol="0">
            <a:spAutoFit/>
          </a:bodyPr>
          <a:lstStyle/>
          <a:p>
            <a:r>
              <a:rPr lang="en-GB" sz="1600" dirty="0"/>
              <a:t>(</a:t>
            </a:r>
            <a:r>
              <a:rPr lang="en-GB" sz="1600" dirty="0" err="1"/>
              <a:t>ParticleNet</a:t>
            </a:r>
            <a:r>
              <a:rPr lang="en-GB" sz="1600" dirty="0"/>
              <a:t>)</a:t>
            </a:r>
          </a:p>
        </p:txBody>
      </p:sp>
    </p:spTree>
    <p:extLst>
      <p:ext uri="{BB962C8B-B14F-4D97-AF65-F5344CB8AC3E}">
        <p14:creationId xmlns:p14="http://schemas.microsoft.com/office/powerpoint/2010/main" val="65700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1538F8E-A735-4CC9-A158-08186CFBEC1F}"/>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A1D75098-AAD2-403F-B495-5CCC074A1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042E7026-FF74-45D7-AEB7-61D9AA3E8D34}"/>
                </a:ext>
              </a:extLst>
            </p:cNvPr>
            <p:cNvPicPr>
              <a:picLocks noChangeAspect="1"/>
            </p:cNvPicPr>
            <p:nvPr/>
          </p:nvPicPr>
          <p:blipFill rotWithShape="1">
            <a:blip r:embed="rId3">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68F19F84-05FF-428A-A4AA-BA5444792220}"/>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Results</a:t>
            </a:r>
          </a:p>
        </p:txBody>
      </p:sp>
      <p:sp>
        <p:nvSpPr>
          <p:cNvPr id="8" name="Content Placeholder 2">
            <a:extLst>
              <a:ext uri="{FF2B5EF4-FFF2-40B4-BE49-F238E27FC236}">
                <a16:creationId xmlns:a16="http://schemas.microsoft.com/office/drawing/2014/main" id="{D31F2E12-3B0B-402F-B048-95F3DD4622C7}"/>
              </a:ext>
            </a:extLst>
          </p:cNvPr>
          <p:cNvSpPr>
            <a:spLocks noGrp="1"/>
          </p:cNvSpPr>
          <p:nvPr>
            <p:ph idx="1"/>
          </p:nvPr>
        </p:nvSpPr>
        <p:spPr>
          <a:xfrm>
            <a:off x="838200" y="1825625"/>
            <a:ext cx="10515600" cy="4351338"/>
          </a:xfrm>
        </p:spPr>
        <p:txBody>
          <a:bodyPr/>
          <a:lstStyle/>
          <a:p>
            <a:pPr marL="0" indent="0">
              <a:buNone/>
            </a:pPr>
            <a:r>
              <a:rPr lang="en-GB" dirty="0"/>
              <a:t>Error definition</a:t>
            </a:r>
          </a:p>
        </p:txBody>
      </p:sp>
      <p:pic>
        <p:nvPicPr>
          <p:cNvPr id="16" name="Picture 15">
            <a:extLst>
              <a:ext uri="{FF2B5EF4-FFF2-40B4-BE49-F238E27FC236}">
                <a16:creationId xmlns:a16="http://schemas.microsoft.com/office/drawing/2014/main" id="{B11E30E1-C5A5-6D47-90AD-D18DE947D8A8}"/>
              </a:ext>
            </a:extLst>
          </p:cNvPr>
          <p:cNvPicPr>
            <a:picLocks noChangeAspect="1"/>
          </p:cNvPicPr>
          <p:nvPr/>
        </p:nvPicPr>
        <p:blipFill>
          <a:blip r:embed="rId4"/>
          <a:stretch>
            <a:fillRect/>
          </a:stretch>
        </p:blipFill>
        <p:spPr>
          <a:xfrm>
            <a:off x="838200" y="3487396"/>
            <a:ext cx="6937882" cy="2586667"/>
          </a:xfrm>
          <a:prstGeom prst="rect">
            <a:avLst/>
          </a:prstGeom>
        </p:spPr>
      </p:pic>
      <p:pic>
        <p:nvPicPr>
          <p:cNvPr id="18" name="Picture 17">
            <a:extLst>
              <a:ext uri="{FF2B5EF4-FFF2-40B4-BE49-F238E27FC236}">
                <a16:creationId xmlns:a16="http://schemas.microsoft.com/office/drawing/2014/main" id="{2727CBF3-C2C9-AA4B-BCED-0576637F4517}"/>
              </a:ext>
            </a:extLst>
          </p:cNvPr>
          <p:cNvPicPr>
            <a:picLocks noChangeAspect="1"/>
          </p:cNvPicPr>
          <p:nvPr/>
        </p:nvPicPr>
        <p:blipFill rotWithShape="1">
          <a:blip r:embed="rId5"/>
          <a:srcRect r="50822"/>
          <a:stretch/>
        </p:blipFill>
        <p:spPr>
          <a:xfrm>
            <a:off x="8391770" y="1424610"/>
            <a:ext cx="2869888" cy="2399015"/>
          </a:xfrm>
          <a:prstGeom prst="rect">
            <a:avLst/>
          </a:prstGeom>
        </p:spPr>
      </p:pic>
      <p:pic>
        <p:nvPicPr>
          <p:cNvPr id="28" name="Picture 27">
            <a:extLst>
              <a:ext uri="{FF2B5EF4-FFF2-40B4-BE49-F238E27FC236}">
                <a16:creationId xmlns:a16="http://schemas.microsoft.com/office/drawing/2014/main" id="{8C419441-AE9B-0149-A653-3EED550791DE}"/>
              </a:ext>
            </a:extLst>
          </p:cNvPr>
          <p:cNvPicPr>
            <a:picLocks noChangeAspect="1"/>
          </p:cNvPicPr>
          <p:nvPr/>
        </p:nvPicPr>
        <p:blipFill rotWithShape="1">
          <a:blip r:embed="rId5"/>
          <a:srcRect l="50822"/>
          <a:stretch/>
        </p:blipFill>
        <p:spPr>
          <a:xfrm>
            <a:off x="8391770" y="3988699"/>
            <a:ext cx="2869888" cy="2399015"/>
          </a:xfrm>
          <a:prstGeom prst="rect">
            <a:avLst/>
          </a:prstGeom>
        </p:spPr>
      </p:pic>
      <p:sp>
        <p:nvSpPr>
          <p:cNvPr id="3" name="Footer Placeholder 2">
            <a:extLst>
              <a:ext uri="{FF2B5EF4-FFF2-40B4-BE49-F238E27FC236}">
                <a16:creationId xmlns:a16="http://schemas.microsoft.com/office/drawing/2014/main" id="{0F079AF8-0086-454A-91A4-5C8A7F194688}"/>
              </a:ext>
            </a:extLst>
          </p:cNvPr>
          <p:cNvSpPr>
            <a:spLocks noGrp="1"/>
          </p:cNvSpPr>
          <p:nvPr>
            <p:ph type="ftr" sz="quarter" idx="11"/>
          </p:nvPr>
        </p:nvSpPr>
        <p:spPr/>
        <p:txBody>
          <a:bodyPr/>
          <a:lstStyle/>
          <a:p>
            <a:r>
              <a:rPr lang="en-GB"/>
              <a:t>ACSE 9 - Independent Research Project - Mingrui Zhang</a:t>
            </a:r>
          </a:p>
        </p:txBody>
      </p:sp>
      <p:pic>
        <p:nvPicPr>
          <p:cNvPr id="10" name="Picture 9">
            <a:extLst>
              <a:ext uri="{FF2B5EF4-FFF2-40B4-BE49-F238E27FC236}">
                <a16:creationId xmlns:a16="http://schemas.microsoft.com/office/drawing/2014/main" id="{7E0B524E-7F92-4BEC-96BC-BB3BA8D6CC68}"/>
              </a:ext>
            </a:extLst>
          </p:cNvPr>
          <p:cNvPicPr>
            <a:picLocks noChangeAspect="1"/>
          </p:cNvPicPr>
          <p:nvPr/>
        </p:nvPicPr>
        <p:blipFill>
          <a:blip r:embed="rId6"/>
          <a:stretch>
            <a:fillRect/>
          </a:stretch>
        </p:blipFill>
        <p:spPr>
          <a:xfrm>
            <a:off x="1013460" y="2511747"/>
            <a:ext cx="3953827" cy="940201"/>
          </a:xfrm>
          <a:prstGeom prst="rect">
            <a:avLst/>
          </a:prstGeom>
        </p:spPr>
      </p:pic>
      <p:pic>
        <p:nvPicPr>
          <p:cNvPr id="11" name="Picture 10">
            <a:extLst>
              <a:ext uri="{FF2B5EF4-FFF2-40B4-BE49-F238E27FC236}">
                <a16:creationId xmlns:a16="http://schemas.microsoft.com/office/drawing/2014/main" id="{B609B2CF-A280-40DF-A33D-7D5A18A03BE0}"/>
              </a:ext>
            </a:extLst>
          </p:cNvPr>
          <p:cNvPicPr>
            <a:picLocks noChangeAspect="1"/>
          </p:cNvPicPr>
          <p:nvPr/>
        </p:nvPicPr>
        <p:blipFill>
          <a:blip r:embed="rId7"/>
          <a:stretch>
            <a:fillRect/>
          </a:stretch>
        </p:blipFill>
        <p:spPr>
          <a:xfrm>
            <a:off x="5081454" y="2624117"/>
            <a:ext cx="2651802" cy="804883"/>
          </a:xfrm>
          <a:prstGeom prst="rect">
            <a:avLst/>
          </a:prstGeom>
        </p:spPr>
      </p:pic>
    </p:spTree>
    <p:extLst>
      <p:ext uri="{BB962C8B-B14F-4D97-AF65-F5344CB8AC3E}">
        <p14:creationId xmlns:p14="http://schemas.microsoft.com/office/powerpoint/2010/main" val="1941719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1538F8E-A735-4CC9-A158-08186CFBEC1F}"/>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A1D75098-AAD2-403F-B495-5CCC074A1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042E7026-FF74-45D7-AEB7-61D9AA3E8D34}"/>
                </a:ext>
              </a:extLst>
            </p:cNvPr>
            <p:cNvPicPr>
              <a:picLocks noChangeAspect="1"/>
            </p:cNvPicPr>
            <p:nvPr/>
          </p:nvPicPr>
          <p:blipFill rotWithShape="1">
            <a:blip r:embed="rId3">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68F19F84-05FF-428A-A4AA-BA5444792220}"/>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Results</a:t>
            </a:r>
          </a:p>
        </p:txBody>
      </p:sp>
      <p:sp>
        <p:nvSpPr>
          <p:cNvPr id="8" name="Content Placeholder 2">
            <a:extLst>
              <a:ext uri="{FF2B5EF4-FFF2-40B4-BE49-F238E27FC236}">
                <a16:creationId xmlns:a16="http://schemas.microsoft.com/office/drawing/2014/main" id="{D31F2E12-3B0B-402F-B048-95F3DD4622C7}"/>
              </a:ext>
            </a:extLst>
          </p:cNvPr>
          <p:cNvSpPr>
            <a:spLocks noGrp="1"/>
          </p:cNvSpPr>
          <p:nvPr>
            <p:ph idx="1"/>
          </p:nvPr>
        </p:nvSpPr>
        <p:spPr>
          <a:xfrm>
            <a:off x="838200" y="1825625"/>
            <a:ext cx="10515600" cy="4351338"/>
          </a:xfrm>
        </p:spPr>
        <p:txBody>
          <a:bodyPr/>
          <a:lstStyle/>
          <a:p>
            <a:r>
              <a:rPr lang="en-GB" dirty="0"/>
              <a:t>Comparison with </a:t>
            </a:r>
            <a:r>
              <a:rPr lang="en-GB" dirty="0" err="1"/>
              <a:t>PIVlab</a:t>
            </a:r>
            <a:endParaRPr lang="en-GB" dirty="0"/>
          </a:p>
        </p:txBody>
      </p:sp>
      <p:sp>
        <p:nvSpPr>
          <p:cNvPr id="3" name="Footer Placeholder 2">
            <a:extLst>
              <a:ext uri="{FF2B5EF4-FFF2-40B4-BE49-F238E27FC236}">
                <a16:creationId xmlns:a16="http://schemas.microsoft.com/office/drawing/2014/main" id="{0F079AF8-0086-454A-91A4-5C8A7F194688}"/>
              </a:ext>
            </a:extLst>
          </p:cNvPr>
          <p:cNvSpPr>
            <a:spLocks noGrp="1"/>
          </p:cNvSpPr>
          <p:nvPr>
            <p:ph type="ftr" sz="quarter" idx="11"/>
          </p:nvPr>
        </p:nvSpPr>
        <p:spPr/>
        <p:txBody>
          <a:bodyPr/>
          <a:lstStyle/>
          <a:p>
            <a:r>
              <a:rPr lang="en-GB"/>
              <a:t>ACSE 9 - Independent Research Project - Mingrui Zhang</a:t>
            </a:r>
          </a:p>
        </p:txBody>
      </p:sp>
      <p:pic>
        <p:nvPicPr>
          <p:cNvPr id="9" name="Picture 8">
            <a:extLst>
              <a:ext uri="{FF2B5EF4-FFF2-40B4-BE49-F238E27FC236}">
                <a16:creationId xmlns:a16="http://schemas.microsoft.com/office/drawing/2014/main" id="{AFAE345C-1A4D-4737-A357-0B346C31AB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8521" y="2679091"/>
            <a:ext cx="4025279" cy="2114331"/>
          </a:xfrm>
          <a:prstGeom prst="rect">
            <a:avLst/>
          </a:prstGeom>
        </p:spPr>
      </p:pic>
      <p:sp>
        <p:nvSpPr>
          <p:cNvPr id="10" name="TextBox 9">
            <a:extLst>
              <a:ext uri="{FF2B5EF4-FFF2-40B4-BE49-F238E27FC236}">
                <a16:creationId xmlns:a16="http://schemas.microsoft.com/office/drawing/2014/main" id="{36D95DCC-DE3C-4B89-9C0C-5AD84957F54F}"/>
              </a:ext>
            </a:extLst>
          </p:cNvPr>
          <p:cNvSpPr txBox="1"/>
          <p:nvPr/>
        </p:nvSpPr>
        <p:spPr>
          <a:xfrm>
            <a:off x="838200" y="2576523"/>
            <a:ext cx="5209563" cy="923330"/>
          </a:xfrm>
          <a:prstGeom prst="rect">
            <a:avLst/>
          </a:prstGeom>
          <a:noFill/>
        </p:spPr>
        <p:txBody>
          <a:bodyPr wrap="square" rtlCol="0">
            <a:spAutoFit/>
          </a:bodyPr>
          <a:lstStyle/>
          <a:p>
            <a:r>
              <a:rPr lang="en-GB" dirty="0" err="1"/>
              <a:t>PIVlab</a:t>
            </a:r>
            <a:r>
              <a:rPr lang="en-GB" dirty="0"/>
              <a:t> is a time-resolved particle image velocimetry (PIV) software that is updated regularly with software fixes and new features. </a:t>
            </a:r>
          </a:p>
        </p:txBody>
      </p:sp>
      <p:sp>
        <p:nvSpPr>
          <p:cNvPr id="11" name="TextBox 10">
            <a:extLst>
              <a:ext uri="{FF2B5EF4-FFF2-40B4-BE49-F238E27FC236}">
                <a16:creationId xmlns:a16="http://schemas.microsoft.com/office/drawing/2014/main" id="{B34366F9-AE90-4DEE-B6ED-BE68379D894F}"/>
              </a:ext>
            </a:extLst>
          </p:cNvPr>
          <p:cNvSpPr txBox="1"/>
          <p:nvPr/>
        </p:nvSpPr>
        <p:spPr>
          <a:xfrm>
            <a:off x="838200" y="5843230"/>
            <a:ext cx="8806136" cy="461665"/>
          </a:xfrm>
          <a:prstGeom prst="rect">
            <a:avLst/>
          </a:prstGeom>
          <a:noFill/>
        </p:spPr>
        <p:txBody>
          <a:bodyPr wrap="square" rtlCol="0">
            <a:spAutoFit/>
          </a:bodyPr>
          <a:lstStyle/>
          <a:p>
            <a:r>
              <a:rPr lang="en-GB" sz="1200" dirty="0"/>
              <a:t>William </a:t>
            </a:r>
            <a:r>
              <a:rPr lang="en-GB" sz="1200" dirty="0" err="1"/>
              <a:t>Thielicke</a:t>
            </a:r>
            <a:r>
              <a:rPr lang="en-GB" sz="1200" dirty="0"/>
              <a:t> (2019). </a:t>
            </a:r>
            <a:r>
              <a:rPr lang="en-GB" sz="1200" dirty="0" err="1"/>
              <a:t>PIVlab</a:t>
            </a:r>
            <a:r>
              <a:rPr lang="en-GB" sz="1200" dirty="0"/>
              <a:t> - particle image velocimetry (PIV) tool (https://www.mathworks.com/matlabcentral/fileexchange/27659-pivlab-particle-image-velocimetry-piv-tool), MATLAB Central File Exchange. Retrieved September 5, 2019.</a:t>
            </a:r>
          </a:p>
        </p:txBody>
      </p:sp>
      <p:sp>
        <p:nvSpPr>
          <p:cNvPr id="12" name="TextBox 11">
            <a:extLst>
              <a:ext uri="{FF2B5EF4-FFF2-40B4-BE49-F238E27FC236}">
                <a16:creationId xmlns:a16="http://schemas.microsoft.com/office/drawing/2014/main" id="{85983F57-CB22-49D0-BACF-766D32B23DE5}"/>
              </a:ext>
            </a:extLst>
          </p:cNvPr>
          <p:cNvSpPr txBox="1"/>
          <p:nvPr/>
        </p:nvSpPr>
        <p:spPr>
          <a:xfrm>
            <a:off x="838200" y="3631962"/>
            <a:ext cx="6091107" cy="369332"/>
          </a:xfrm>
          <a:prstGeom prst="rect">
            <a:avLst/>
          </a:prstGeom>
          <a:noFill/>
        </p:spPr>
        <p:txBody>
          <a:bodyPr wrap="square" rtlCol="0">
            <a:spAutoFit/>
          </a:bodyPr>
          <a:lstStyle/>
          <a:p>
            <a:r>
              <a:rPr lang="en-GB" dirty="0"/>
              <a:t>- multi-pass, multi grid window deformation technique</a:t>
            </a:r>
          </a:p>
        </p:txBody>
      </p:sp>
      <p:sp>
        <p:nvSpPr>
          <p:cNvPr id="17" name="TextBox 16">
            <a:extLst>
              <a:ext uri="{FF2B5EF4-FFF2-40B4-BE49-F238E27FC236}">
                <a16:creationId xmlns:a16="http://schemas.microsoft.com/office/drawing/2014/main" id="{87159BF7-DAF4-42DB-A1C1-16BA41EC372A}"/>
              </a:ext>
            </a:extLst>
          </p:cNvPr>
          <p:cNvSpPr txBox="1"/>
          <p:nvPr/>
        </p:nvSpPr>
        <p:spPr>
          <a:xfrm>
            <a:off x="838199" y="4168177"/>
            <a:ext cx="6091107" cy="1200329"/>
          </a:xfrm>
          <a:prstGeom prst="rect">
            <a:avLst/>
          </a:prstGeom>
          <a:noFill/>
        </p:spPr>
        <p:txBody>
          <a:bodyPr wrap="square" rtlCol="0">
            <a:spAutoFit/>
          </a:bodyPr>
          <a:lstStyle/>
          <a:p>
            <a:r>
              <a:rPr lang="en-GB" dirty="0"/>
              <a:t>- The built-in window deformation iterative multi-grid method (WIDIM) in </a:t>
            </a:r>
            <a:r>
              <a:rPr lang="en-GB" dirty="0" err="1"/>
              <a:t>PIVlab</a:t>
            </a:r>
            <a:r>
              <a:rPr lang="en-GB" dirty="0"/>
              <a:t> is applied in the comparison experiments with four-pass configurations. The four interrogation areas are 32, 24, 12, 6 respectively, half the default value.</a:t>
            </a:r>
          </a:p>
        </p:txBody>
      </p:sp>
    </p:spTree>
    <p:extLst>
      <p:ext uri="{BB962C8B-B14F-4D97-AF65-F5344CB8AC3E}">
        <p14:creationId xmlns:p14="http://schemas.microsoft.com/office/powerpoint/2010/main" val="1821725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1538F8E-A735-4CC9-A158-08186CFBEC1F}"/>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A1D75098-AAD2-403F-B495-5CCC074A1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042E7026-FF74-45D7-AEB7-61D9AA3E8D34}"/>
                </a:ext>
              </a:extLst>
            </p:cNvPr>
            <p:cNvPicPr>
              <a:picLocks noChangeAspect="1"/>
            </p:cNvPicPr>
            <p:nvPr/>
          </p:nvPicPr>
          <p:blipFill rotWithShape="1">
            <a:blip r:embed="rId3">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68F19F84-05FF-428A-A4AA-BA5444792220}"/>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Results</a:t>
            </a:r>
          </a:p>
        </p:txBody>
      </p:sp>
      <p:sp>
        <p:nvSpPr>
          <p:cNvPr id="8" name="Content Placeholder 2">
            <a:extLst>
              <a:ext uri="{FF2B5EF4-FFF2-40B4-BE49-F238E27FC236}">
                <a16:creationId xmlns:a16="http://schemas.microsoft.com/office/drawing/2014/main" id="{D878283B-4C27-43EA-AE78-A628C173EF20}"/>
              </a:ext>
            </a:extLst>
          </p:cNvPr>
          <p:cNvSpPr>
            <a:spLocks noGrp="1"/>
          </p:cNvSpPr>
          <p:nvPr>
            <p:ph idx="1"/>
          </p:nvPr>
        </p:nvSpPr>
        <p:spPr>
          <a:xfrm>
            <a:off x="838200" y="1825625"/>
            <a:ext cx="10515600" cy="4351338"/>
          </a:xfrm>
        </p:spPr>
        <p:txBody>
          <a:bodyPr/>
          <a:lstStyle/>
          <a:p>
            <a:r>
              <a:rPr lang="en-GB" dirty="0"/>
              <a:t>Comparison with </a:t>
            </a:r>
            <a:r>
              <a:rPr lang="en-GB" dirty="0" err="1"/>
              <a:t>PIVlab</a:t>
            </a:r>
            <a:endParaRPr lang="en-GB" dirty="0"/>
          </a:p>
        </p:txBody>
      </p:sp>
      <p:pic>
        <p:nvPicPr>
          <p:cNvPr id="12" name="Picture 11">
            <a:extLst>
              <a:ext uri="{FF2B5EF4-FFF2-40B4-BE49-F238E27FC236}">
                <a16:creationId xmlns:a16="http://schemas.microsoft.com/office/drawing/2014/main" id="{6E6C5C88-4021-44AE-AD47-CC9DE0A69B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376" y="4689026"/>
            <a:ext cx="6292914" cy="1272037"/>
          </a:xfrm>
          <a:prstGeom prst="rect">
            <a:avLst/>
          </a:prstGeom>
        </p:spPr>
      </p:pic>
      <p:sp>
        <p:nvSpPr>
          <p:cNvPr id="13" name="TextBox 12">
            <a:extLst>
              <a:ext uri="{FF2B5EF4-FFF2-40B4-BE49-F238E27FC236}">
                <a16:creationId xmlns:a16="http://schemas.microsoft.com/office/drawing/2014/main" id="{246F6A57-2DEF-477C-B114-F939544A60E9}"/>
              </a:ext>
            </a:extLst>
          </p:cNvPr>
          <p:cNvSpPr txBox="1"/>
          <p:nvPr/>
        </p:nvSpPr>
        <p:spPr>
          <a:xfrm>
            <a:off x="7876311" y="3020111"/>
            <a:ext cx="1325461" cy="276999"/>
          </a:xfrm>
          <a:prstGeom prst="rect">
            <a:avLst/>
          </a:prstGeom>
          <a:noFill/>
        </p:spPr>
        <p:txBody>
          <a:bodyPr wrap="square" rtlCol="0">
            <a:spAutoFit/>
          </a:bodyPr>
          <a:lstStyle/>
          <a:p>
            <a:r>
              <a:rPr lang="en-GB" sz="1200" b="1" dirty="0" err="1"/>
              <a:t>PIVlab</a:t>
            </a:r>
            <a:r>
              <a:rPr lang="en-GB" sz="1200" b="1" dirty="0"/>
              <a:t> Result</a:t>
            </a:r>
          </a:p>
        </p:txBody>
      </p:sp>
      <p:sp>
        <p:nvSpPr>
          <p:cNvPr id="14" name="TextBox 13">
            <a:extLst>
              <a:ext uri="{FF2B5EF4-FFF2-40B4-BE49-F238E27FC236}">
                <a16:creationId xmlns:a16="http://schemas.microsoft.com/office/drawing/2014/main" id="{CAB6AB63-A404-4A53-9A8D-7C460B266CC9}"/>
              </a:ext>
            </a:extLst>
          </p:cNvPr>
          <p:cNvSpPr txBox="1"/>
          <p:nvPr/>
        </p:nvSpPr>
        <p:spPr>
          <a:xfrm>
            <a:off x="7876311" y="4408854"/>
            <a:ext cx="1325461" cy="276999"/>
          </a:xfrm>
          <a:prstGeom prst="rect">
            <a:avLst/>
          </a:prstGeom>
          <a:noFill/>
        </p:spPr>
        <p:txBody>
          <a:bodyPr wrap="square" rtlCol="0">
            <a:spAutoFit/>
          </a:bodyPr>
          <a:lstStyle/>
          <a:p>
            <a:r>
              <a:rPr lang="en-GB" sz="1200" b="1" dirty="0" err="1"/>
              <a:t>ParticleNet</a:t>
            </a:r>
            <a:endParaRPr lang="en-GB" sz="1200" b="1" dirty="0"/>
          </a:p>
        </p:txBody>
      </p:sp>
      <p:sp>
        <p:nvSpPr>
          <p:cNvPr id="15" name="TextBox 14">
            <a:extLst>
              <a:ext uri="{FF2B5EF4-FFF2-40B4-BE49-F238E27FC236}">
                <a16:creationId xmlns:a16="http://schemas.microsoft.com/office/drawing/2014/main" id="{EF4C313E-4229-4383-9186-F5E6ED1C2B00}"/>
              </a:ext>
            </a:extLst>
          </p:cNvPr>
          <p:cNvSpPr txBox="1"/>
          <p:nvPr/>
        </p:nvSpPr>
        <p:spPr>
          <a:xfrm>
            <a:off x="7876311" y="5887974"/>
            <a:ext cx="1325461" cy="276999"/>
          </a:xfrm>
          <a:prstGeom prst="rect">
            <a:avLst/>
          </a:prstGeom>
          <a:noFill/>
        </p:spPr>
        <p:txBody>
          <a:bodyPr wrap="square" rtlCol="0">
            <a:spAutoFit/>
          </a:bodyPr>
          <a:lstStyle/>
          <a:p>
            <a:r>
              <a:rPr lang="en-GB" sz="1200" b="1" dirty="0"/>
              <a:t>Ground Truth</a:t>
            </a:r>
          </a:p>
        </p:txBody>
      </p:sp>
      <p:pic>
        <p:nvPicPr>
          <p:cNvPr id="3" name="Picture 2">
            <a:extLst>
              <a:ext uri="{FF2B5EF4-FFF2-40B4-BE49-F238E27FC236}">
                <a16:creationId xmlns:a16="http://schemas.microsoft.com/office/drawing/2014/main" id="{FCF16CCA-7962-4C7C-A2CF-A8782CF4B2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1376" y="1806723"/>
            <a:ext cx="6292911" cy="1293983"/>
          </a:xfrm>
          <a:prstGeom prst="rect">
            <a:avLst/>
          </a:prstGeom>
        </p:spPr>
      </p:pic>
      <p:pic>
        <p:nvPicPr>
          <p:cNvPr id="16" name="Picture 15">
            <a:extLst>
              <a:ext uri="{FF2B5EF4-FFF2-40B4-BE49-F238E27FC236}">
                <a16:creationId xmlns:a16="http://schemas.microsoft.com/office/drawing/2014/main" id="{16E218B3-D0ED-40DA-B0D0-4D35B48D1C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1376" y="3219768"/>
            <a:ext cx="6292911" cy="1276911"/>
          </a:xfrm>
          <a:prstGeom prst="rect">
            <a:avLst/>
          </a:prstGeom>
        </p:spPr>
      </p:pic>
      <p:sp>
        <p:nvSpPr>
          <p:cNvPr id="17" name="TextBox 16">
            <a:extLst>
              <a:ext uri="{FF2B5EF4-FFF2-40B4-BE49-F238E27FC236}">
                <a16:creationId xmlns:a16="http://schemas.microsoft.com/office/drawing/2014/main" id="{9F9E77BC-D7E5-4646-90F0-189C85057EDB}"/>
              </a:ext>
            </a:extLst>
          </p:cNvPr>
          <p:cNvSpPr txBox="1"/>
          <p:nvPr/>
        </p:nvSpPr>
        <p:spPr>
          <a:xfrm>
            <a:off x="1000664" y="2214767"/>
            <a:ext cx="3692106" cy="369332"/>
          </a:xfrm>
          <a:prstGeom prst="rect">
            <a:avLst/>
          </a:prstGeom>
          <a:noFill/>
        </p:spPr>
        <p:txBody>
          <a:bodyPr wrap="square" rtlCol="0">
            <a:spAutoFit/>
          </a:bodyPr>
          <a:lstStyle/>
          <a:p>
            <a:r>
              <a:rPr lang="en-GB" dirty="0"/>
              <a:t>(High quality input particle images)</a:t>
            </a:r>
          </a:p>
        </p:txBody>
      </p:sp>
      <p:sp>
        <p:nvSpPr>
          <p:cNvPr id="2" name="Footer Placeholder 1">
            <a:extLst>
              <a:ext uri="{FF2B5EF4-FFF2-40B4-BE49-F238E27FC236}">
                <a16:creationId xmlns:a16="http://schemas.microsoft.com/office/drawing/2014/main" id="{A9B852AA-299A-B649-B9EF-500839242EFC}"/>
              </a:ext>
            </a:extLst>
          </p:cNvPr>
          <p:cNvSpPr>
            <a:spLocks noGrp="1"/>
          </p:cNvSpPr>
          <p:nvPr>
            <p:ph type="ftr" sz="quarter" idx="11"/>
          </p:nvPr>
        </p:nvSpPr>
        <p:spPr/>
        <p:txBody>
          <a:bodyPr/>
          <a:lstStyle/>
          <a:p>
            <a:r>
              <a:rPr lang="en-GB"/>
              <a:t>ACSE 9 - Independent Research Project - Mingrui Zhang</a:t>
            </a:r>
          </a:p>
        </p:txBody>
      </p:sp>
      <p:pic>
        <p:nvPicPr>
          <p:cNvPr id="18" name="Picture 17">
            <a:extLst>
              <a:ext uri="{FF2B5EF4-FFF2-40B4-BE49-F238E27FC236}">
                <a16:creationId xmlns:a16="http://schemas.microsoft.com/office/drawing/2014/main" id="{4FAFC13D-F4E8-4D23-BF8B-D42145917F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023" y="2538720"/>
            <a:ext cx="4369050" cy="3001348"/>
          </a:xfrm>
          <a:prstGeom prst="rect">
            <a:avLst/>
          </a:prstGeom>
        </p:spPr>
      </p:pic>
      <p:sp>
        <p:nvSpPr>
          <p:cNvPr id="19" name="TextBox 18">
            <a:extLst>
              <a:ext uri="{FF2B5EF4-FFF2-40B4-BE49-F238E27FC236}">
                <a16:creationId xmlns:a16="http://schemas.microsoft.com/office/drawing/2014/main" id="{CC263265-DDA2-41A6-924A-A088D893CBB8}"/>
              </a:ext>
            </a:extLst>
          </p:cNvPr>
          <p:cNvSpPr txBox="1"/>
          <p:nvPr/>
        </p:nvSpPr>
        <p:spPr>
          <a:xfrm>
            <a:off x="1600200" y="5214908"/>
            <a:ext cx="2841710" cy="646331"/>
          </a:xfrm>
          <a:prstGeom prst="rect">
            <a:avLst/>
          </a:prstGeom>
          <a:noFill/>
        </p:spPr>
        <p:txBody>
          <a:bodyPr wrap="square" rtlCol="0">
            <a:spAutoFit/>
          </a:bodyPr>
          <a:lstStyle/>
          <a:p>
            <a:r>
              <a:rPr lang="en-US" dirty="0"/>
              <a:t>Input particle image pair</a:t>
            </a:r>
          </a:p>
          <a:p>
            <a:r>
              <a:rPr lang="en-US" dirty="0"/>
              <a:t>(Particle density 0.07 </a:t>
            </a:r>
            <a:r>
              <a:rPr lang="en-US" dirty="0" err="1"/>
              <a:t>ppp</a:t>
            </a:r>
            <a:r>
              <a:rPr lang="en-US" dirty="0"/>
              <a:t>)</a:t>
            </a:r>
          </a:p>
        </p:txBody>
      </p:sp>
    </p:spTree>
    <p:extLst>
      <p:ext uri="{BB962C8B-B14F-4D97-AF65-F5344CB8AC3E}">
        <p14:creationId xmlns:p14="http://schemas.microsoft.com/office/powerpoint/2010/main" val="812350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71D1F8-4319-4C9B-B454-E529B8B7675C}"/>
              </a:ext>
            </a:extLst>
          </p:cNvPr>
          <p:cNvSpPr>
            <a:spLocks noGrp="1"/>
          </p:cNvSpPr>
          <p:nvPr>
            <p:ph idx="1"/>
          </p:nvPr>
        </p:nvSpPr>
        <p:spPr/>
        <p:txBody>
          <a:bodyPr/>
          <a:lstStyle/>
          <a:p>
            <a:r>
              <a:rPr lang="en-GB" dirty="0"/>
              <a:t>Comparison with </a:t>
            </a:r>
            <a:r>
              <a:rPr lang="en-GB" dirty="0" err="1"/>
              <a:t>PIVlab</a:t>
            </a:r>
            <a:r>
              <a:rPr lang="en-GB" dirty="0"/>
              <a:t> -</a:t>
            </a:r>
            <a:r>
              <a:rPr lang="en-GB" b="1" dirty="0"/>
              <a:t> </a:t>
            </a:r>
            <a:r>
              <a:rPr lang="en-GB" dirty="0"/>
              <a:t>Error map and distribution</a:t>
            </a:r>
          </a:p>
          <a:p>
            <a:pPr marL="0" indent="0">
              <a:buNone/>
            </a:pPr>
            <a:r>
              <a:rPr lang="en-GB" dirty="0"/>
              <a:t> </a:t>
            </a:r>
          </a:p>
        </p:txBody>
      </p:sp>
      <p:grpSp>
        <p:nvGrpSpPr>
          <p:cNvPr id="4" name="Group 3">
            <a:extLst>
              <a:ext uri="{FF2B5EF4-FFF2-40B4-BE49-F238E27FC236}">
                <a16:creationId xmlns:a16="http://schemas.microsoft.com/office/drawing/2014/main" id="{E1538F8E-A735-4CC9-A158-08186CFBEC1F}"/>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A1D75098-AAD2-403F-B495-5CCC074A1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042E7026-FF74-45D7-AEB7-61D9AA3E8D34}"/>
                </a:ext>
              </a:extLst>
            </p:cNvPr>
            <p:cNvPicPr>
              <a:picLocks noChangeAspect="1"/>
            </p:cNvPicPr>
            <p:nvPr/>
          </p:nvPicPr>
          <p:blipFill rotWithShape="1">
            <a:blip r:embed="rId3">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68F19F84-05FF-428A-A4AA-BA5444792220}"/>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Results</a:t>
            </a:r>
          </a:p>
        </p:txBody>
      </p:sp>
      <p:sp>
        <p:nvSpPr>
          <p:cNvPr id="17" name="TextBox 16">
            <a:extLst>
              <a:ext uri="{FF2B5EF4-FFF2-40B4-BE49-F238E27FC236}">
                <a16:creationId xmlns:a16="http://schemas.microsoft.com/office/drawing/2014/main" id="{070085B2-E534-44EC-AAA2-4179C8A5275C}"/>
              </a:ext>
            </a:extLst>
          </p:cNvPr>
          <p:cNvSpPr txBox="1"/>
          <p:nvPr/>
        </p:nvSpPr>
        <p:spPr>
          <a:xfrm>
            <a:off x="3747795" y="6090185"/>
            <a:ext cx="1325461" cy="276999"/>
          </a:xfrm>
          <a:prstGeom prst="rect">
            <a:avLst/>
          </a:prstGeom>
          <a:noFill/>
        </p:spPr>
        <p:txBody>
          <a:bodyPr wrap="square" rtlCol="0">
            <a:spAutoFit/>
          </a:bodyPr>
          <a:lstStyle/>
          <a:p>
            <a:r>
              <a:rPr lang="en-GB" sz="1200" b="1" dirty="0" err="1"/>
              <a:t>ParticleNet</a:t>
            </a:r>
            <a:endParaRPr lang="en-GB" sz="1200" b="1" dirty="0"/>
          </a:p>
        </p:txBody>
      </p:sp>
      <p:sp>
        <p:nvSpPr>
          <p:cNvPr id="19" name="TextBox 18">
            <a:extLst>
              <a:ext uri="{FF2B5EF4-FFF2-40B4-BE49-F238E27FC236}">
                <a16:creationId xmlns:a16="http://schemas.microsoft.com/office/drawing/2014/main" id="{587529DD-7B7B-4BDC-986A-C3977B94B08A}"/>
              </a:ext>
            </a:extLst>
          </p:cNvPr>
          <p:cNvSpPr txBox="1"/>
          <p:nvPr/>
        </p:nvSpPr>
        <p:spPr>
          <a:xfrm>
            <a:off x="1000664" y="2214767"/>
            <a:ext cx="3692106" cy="369332"/>
          </a:xfrm>
          <a:prstGeom prst="rect">
            <a:avLst/>
          </a:prstGeom>
          <a:noFill/>
        </p:spPr>
        <p:txBody>
          <a:bodyPr wrap="square" rtlCol="0">
            <a:spAutoFit/>
          </a:bodyPr>
          <a:lstStyle/>
          <a:p>
            <a:r>
              <a:rPr lang="en-GB" dirty="0"/>
              <a:t>(</a:t>
            </a:r>
            <a:r>
              <a:rPr lang="en-GB" b="1" dirty="0"/>
              <a:t>High quality </a:t>
            </a:r>
            <a:r>
              <a:rPr lang="en-GB" dirty="0"/>
              <a:t>input particle images)</a:t>
            </a:r>
          </a:p>
        </p:txBody>
      </p:sp>
      <p:sp>
        <p:nvSpPr>
          <p:cNvPr id="2" name="Footer Placeholder 1">
            <a:extLst>
              <a:ext uri="{FF2B5EF4-FFF2-40B4-BE49-F238E27FC236}">
                <a16:creationId xmlns:a16="http://schemas.microsoft.com/office/drawing/2014/main" id="{DEA2D7F5-F23E-F640-BAC9-5ACE0FFD5870}"/>
              </a:ext>
            </a:extLst>
          </p:cNvPr>
          <p:cNvSpPr>
            <a:spLocks noGrp="1"/>
          </p:cNvSpPr>
          <p:nvPr>
            <p:ph type="ftr" sz="quarter" idx="11"/>
          </p:nvPr>
        </p:nvSpPr>
        <p:spPr/>
        <p:txBody>
          <a:bodyPr/>
          <a:lstStyle/>
          <a:p>
            <a:r>
              <a:rPr lang="en-GB"/>
              <a:t>ACSE 9 - Independent Research Project - Mingrui Zhang</a:t>
            </a:r>
          </a:p>
        </p:txBody>
      </p:sp>
      <p:pic>
        <p:nvPicPr>
          <p:cNvPr id="9" name="Picture 8">
            <a:extLst>
              <a:ext uri="{FF2B5EF4-FFF2-40B4-BE49-F238E27FC236}">
                <a16:creationId xmlns:a16="http://schemas.microsoft.com/office/drawing/2014/main" id="{D23C4DA1-26A3-504E-A48A-A7D7A590D542}"/>
              </a:ext>
            </a:extLst>
          </p:cNvPr>
          <p:cNvPicPr>
            <a:picLocks noChangeAspect="1"/>
          </p:cNvPicPr>
          <p:nvPr/>
        </p:nvPicPr>
        <p:blipFill>
          <a:blip r:embed="rId4"/>
          <a:stretch>
            <a:fillRect/>
          </a:stretch>
        </p:blipFill>
        <p:spPr>
          <a:xfrm>
            <a:off x="2748443" y="2626820"/>
            <a:ext cx="3085198" cy="1663249"/>
          </a:xfrm>
          <a:prstGeom prst="rect">
            <a:avLst/>
          </a:prstGeom>
        </p:spPr>
      </p:pic>
      <p:pic>
        <p:nvPicPr>
          <p:cNvPr id="8" name="Picture 7">
            <a:extLst>
              <a:ext uri="{FF2B5EF4-FFF2-40B4-BE49-F238E27FC236}">
                <a16:creationId xmlns:a16="http://schemas.microsoft.com/office/drawing/2014/main" id="{C8D4FD62-B47C-D745-9DC6-2038BBAFCBF4}"/>
              </a:ext>
            </a:extLst>
          </p:cNvPr>
          <p:cNvPicPr>
            <a:picLocks noChangeAspect="1"/>
          </p:cNvPicPr>
          <p:nvPr/>
        </p:nvPicPr>
        <p:blipFill>
          <a:blip r:embed="rId5"/>
          <a:stretch>
            <a:fillRect/>
          </a:stretch>
        </p:blipFill>
        <p:spPr>
          <a:xfrm>
            <a:off x="2730810" y="4290069"/>
            <a:ext cx="2778739" cy="1830866"/>
          </a:xfrm>
          <a:prstGeom prst="rect">
            <a:avLst/>
          </a:prstGeom>
        </p:spPr>
      </p:pic>
      <p:pic>
        <p:nvPicPr>
          <p:cNvPr id="10" name="Picture 9">
            <a:extLst>
              <a:ext uri="{FF2B5EF4-FFF2-40B4-BE49-F238E27FC236}">
                <a16:creationId xmlns:a16="http://schemas.microsoft.com/office/drawing/2014/main" id="{7A83C99C-8F76-5144-A59E-B9037EF7897F}"/>
              </a:ext>
            </a:extLst>
          </p:cNvPr>
          <p:cNvPicPr>
            <a:picLocks noChangeAspect="1"/>
          </p:cNvPicPr>
          <p:nvPr/>
        </p:nvPicPr>
        <p:blipFill>
          <a:blip r:embed="rId6"/>
          <a:stretch>
            <a:fillRect/>
          </a:stretch>
        </p:blipFill>
        <p:spPr>
          <a:xfrm>
            <a:off x="5964578" y="2584099"/>
            <a:ext cx="3283594" cy="1763914"/>
          </a:xfrm>
          <a:prstGeom prst="rect">
            <a:avLst/>
          </a:prstGeom>
        </p:spPr>
      </p:pic>
      <p:pic>
        <p:nvPicPr>
          <p:cNvPr id="12" name="Picture 11">
            <a:extLst>
              <a:ext uri="{FF2B5EF4-FFF2-40B4-BE49-F238E27FC236}">
                <a16:creationId xmlns:a16="http://schemas.microsoft.com/office/drawing/2014/main" id="{412EF340-A98E-BC4C-9012-DE3DE9895567}"/>
              </a:ext>
            </a:extLst>
          </p:cNvPr>
          <p:cNvPicPr>
            <a:picLocks noChangeAspect="1"/>
          </p:cNvPicPr>
          <p:nvPr/>
        </p:nvPicPr>
        <p:blipFill>
          <a:blip r:embed="rId7"/>
          <a:stretch>
            <a:fillRect/>
          </a:stretch>
        </p:blipFill>
        <p:spPr>
          <a:xfrm>
            <a:off x="5953004" y="4290069"/>
            <a:ext cx="2913204" cy="1763915"/>
          </a:xfrm>
          <a:prstGeom prst="rect">
            <a:avLst/>
          </a:prstGeom>
        </p:spPr>
      </p:pic>
      <p:sp>
        <p:nvSpPr>
          <p:cNvPr id="24" name="TextBox 23">
            <a:extLst>
              <a:ext uri="{FF2B5EF4-FFF2-40B4-BE49-F238E27FC236}">
                <a16:creationId xmlns:a16="http://schemas.microsoft.com/office/drawing/2014/main" id="{71D55117-6B2D-6B47-9F99-548354713A95}"/>
              </a:ext>
            </a:extLst>
          </p:cNvPr>
          <p:cNvSpPr txBox="1"/>
          <p:nvPr/>
        </p:nvSpPr>
        <p:spPr>
          <a:xfrm>
            <a:off x="7001559" y="6079351"/>
            <a:ext cx="1325461" cy="276999"/>
          </a:xfrm>
          <a:prstGeom prst="rect">
            <a:avLst/>
          </a:prstGeom>
          <a:noFill/>
        </p:spPr>
        <p:txBody>
          <a:bodyPr wrap="square" rtlCol="0">
            <a:spAutoFit/>
          </a:bodyPr>
          <a:lstStyle/>
          <a:p>
            <a:r>
              <a:rPr lang="en-GB" sz="1200" b="1" dirty="0" err="1"/>
              <a:t>PIVlab</a:t>
            </a:r>
            <a:r>
              <a:rPr lang="en-GB" sz="1200" b="1" dirty="0"/>
              <a:t> Result</a:t>
            </a:r>
          </a:p>
        </p:txBody>
      </p:sp>
    </p:spTree>
    <p:extLst>
      <p:ext uri="{BB962C8B-B14F-4D97-AF65-F5344CB8AC3E}">
        <p14:creationId xmlns:p14="http://schemas.microsoft.com/office/powerpoint/2010/main" val="1908067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1538F8E-A735-4CC9-A158-08186CFBEC1F}"/>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A1D75098-AAD2-403F-B495-5CCC074A1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042E7026-FF74-45D7-AEB7-61D9AA3E8D34}"/>
                </a:ext>
              </a:extLst>
            </p:cNvPr>
            <p:cNvPicPr>
              <a:picLocks noChangeAspect="1"/>
            </p:cNvPicPr>
            <p:nvPr/>
          </p:nvPicPr>
          <p:blipFill rotWithShape="1">
            <a:blip r:embed="rId3">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68F19F84-05FF-428A-A4AA-BA5444792220}"/>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Results</a:t>
            </a:r>
          </a:p>
        </p:txBody>
      </p:sp>
      <p:sp>
        <p:nvSpPr>
          <p:cNvPr id="8" name="Content Placeholder 2">
            <a:extLst>
              <a:ext uri="{FF2B5EF4-FFF2-40B4-BE49-F238E27FC236}">
                <a16:creationId xmlns:a16="http://schemas.microsoft.com/office/drawing/2014/main" id="{D878283B-4C27-43EA-AE78-A628C173EF20}"/>
              </a:ext>
            </a:extLst>
          </p:cNvPr>
          <p:cNvSpPr>
            <a:spLocks noGrp="1"/>
          </p:cNvSpPr>
          <p:nvPr>
            <p:ph idx="1"/>
          </p:nvPr>
        </p:nvSpPr>
        <p:spPr>
          <a:xfrm>
            <a:off x="838200" y="1825625"/>
            <a:ext cx="10515600" cy="4351338"/>
          </a:xfrm>
        </p:spPr>
        <p:txBody>
          <a:bodyPr/>
          <a:lstStyle/>
          <a:p>
            <a:r>
              <a:rPr lang="en-GB" dirty="0"/>
              <a:t>Comparison with </a:t>
            </a:r>
            <a:r>
              <a:rPr lang="en-GB" dirty="0" err="1"/>
              <a:t>PIVlab</a:t>
            </a:r>
            <a:endParaRPr lang="en-GB" dirty="0"/>
          </a:p>
        </p:txBody>
      </p:sp>
      <p:pic>
        <p:nvPicPr>
          <p:cNvPr id="9" name="Picture 8">
            <a:extLst>
              <a:ext uri="{FF2B5EF4-FFF2-40B4-BE49-F238E27FC236}">
                <a16:creationId xmlns:a16="http://schemas.microsoft.com/office/drawing/2014/main" id="{35C49746-73EF-41B0-9C1C-311D0428B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353" y="1824800"/>
            <a:ext cx="6329460" cy="1272037"/>
          </a:xfrm>
          <a:prstGeom prst="rect">
            <a:avLst/>
          </a:prstGeom>
        </p:spPr>
      </p:pic>
      <p:pic>
        <p:nvPicPr>
          <p:cNvPr id="11" name="Picture 10">
            <a:extLst>
              <a:ext uri="{FF2B5EF4-FFF2-40B4-BE49-F238E27FC236}">
                <a16:creationId xmlns:a16="http://schemas.microsoft.com/office/drawing/2014/main" id="{16E2DD56-7141-499F-B7BC-020411D588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1376" y="3230798"/>
            <a:ext cx="6292911" cy="1272037"/>
          </a:xfrm>
          <a:prstGeom prst="rect">
            <a:avLst/>
          </a:prstGeom>
        </p:spPr>
      </p:pic>
      <p:pic>
        <p:nvPicPr>
          <p:cNvPr id="12" name="Picture 11">
            <a:extLst>
              <a:ext uri="{FF2B5EF4-FFF2-40B4-BE49-F238E27FC236}">
                <a16:creationId xmlns:a16="http://schemas.microsoft.com/office/drawing/2014/main" id="{6E6C5C88-4021-44AE-AD47-CC9DE0A69B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1376" y="4689026"/>
            <a:ext cx="6292914" cy="1272037"/>
          </a:xfrm>
          <a:prstGeom prst="rect">
            <a:avLst/>
          </a:prstGeom>
        </p:spPr>
      </p:pic>
      <p:sp>
        <p:nvSpPr>
          <p:cNvPr id="13" name="TextBox 12">
            <a:extLst>
              <a:ext uri="{FF2B5EF4-FFF2-40B4-BE49-F238E27FC236}">
                <a16:creationId xmlns:a16="http://schemas.microsoft.com/office/drawing/2014/main" id="{246F6A57-2DEF-477C-B114-F939544A60E9}"/>
              </a:ext>
            </a:extLst>
          </p:cNvPr>
          <p:cNvSpPr txBox="1"/>
          <p:nvPr/>
        </p:nvSpPr>
        <p:spPr>
          <a:xfrm>
            <a:off x="7876311" y="3020111"/>
            <a:ext cx="1325461" cy="276999"/>
          </a:xfrm>
          <a:prstGeom prst="rect">
            <a:avLst/>
          </a:prstGeom>
          <a:noFill/>
        </p:spPr>
        <p:txBody>
          <a:bodyPr wrap="square" rtlCol="0">
            <a:spAutoFit/>
          </a:bodyPr>
          <a:lstStyle/>
          <a:p>
            <a:r>
              <a:rPr lang="en-GB" sz="1200" b="1" dirty="0" err="1"/>
              <a:t>PIVlab</a:t>
            </a:r>
            <a:r>
              <a:rPr lang="en-GB" sz="1200" b="1" dirty="0"/>
              <a:t> Result</a:t>
            </a:r>
          </a:p>
        </p:txBody>
      </p:sp>
      <p:sp>
        <p:nvSpPr>
          <p:cNvPr id="14" name="TextBox 13">
            <a:extLst>
              <a:ext uri="{FF2B5EF4-FFF2-40B4-BE49-F238E27FC236}">
                <a16:creationId xmlns:a16="http://schemas.microsoft.com/office/drawing/2014/main" id="{CAB6AB63-A404-4A53-9A8D-7C460B266CC9}"/>
              </a:ext>
            </a:extLst>
          </p:cNvPr>
          <p:cNvSpPr txBox="1"/>
          <p:nvPr/>
        </p:nvSpPr>
        <p:spPr>
          <a:xfrm>
            <a:off x="7876311" y="4408854"/>
            <a:ext cx="1325461" cy="276999"/>
          </a:xfrm>
          <a:prstGeom prst="rect">
            <a:avLst/>
          </a:prstGeom>
          <a:noFill/>
        </p:spPr>
        <p:txBody>
          <a:bodyPr wrap="square" rtlCol="0">
            <a:spAutoFit/>
          </a:bodyPr>
          <a:lstStyle/>
          <a:p>
            <a:r>
              <a:rPr lang="en-GB" sz="1200" b="1" dirty="0" err="1"/>
              <a:t>ParticleNet</a:t>
            </a:r>
            <a:endParaRPr lang="en-GB" sz="1200" b="1" dirty="0"/>
          </a:p>
        </p:txBody>
      </p:sp>
      <p:sp>
        <p:nvSpPr>
          <p:cNvPr id="15" name="TextBox 14">
            <a:extLst>
              <a:ext uri="{FF2B5EF4-FFF2-40B4-BE49-F238E27FC236}">
                <a16:creationId xmlns:a16="http://schemas.microsoft.com/office/drawing/2014/main" id="{EF4C313E-4229-4383-9186-F5E6ED1C2B00}"/>
              </a:ext>
            </a:extLst>
          </p:cNvPr>
          <p:cNvSpPr txBox="1"/>
          <p:nvPr/>
        </p:nvSpPr>
        <p:spPr>
          <a:xfrm>
            <a:off x="7876311" y="5887974"/>
            <a:ext cx="1325461" cy="276999"/>
          </a:xfrm>
          <a:prstGeom prst="rect">
            <a:avLst/>
          </a:prstGeom>
          <a:noFill/>
        </p:spPr>
        <p:txBody>
          <a:bodyPr wrap="square" rtlCol="0">
            <a:spAutoFit/>
          </a:bodyPr>
          <a:lstStyle/>
          <a:p>
            <a:r>
              <a:rPr lang="en-GB" sz="1200" b="1" dirty="0"/>
              <a:t>Ground Truth</a:t>
            </a:r>
          </a:p>
        </p:txBody>
      </p:sp>
      <p:sp>
        <p:nvSpPr>
          <p:cNvPr id="16" name="TextBox 15">
            <a:extLst>
              <a:ext uri="{FF2B5EF4-FFF2-40B4-BE49-F238E27FC236}">
                <a16:creationId xmlns:a16="http://schemas.microsoft.com/office/drawing/2014/main" id="{B36812E5-52C9-403B-8667-21964519E88C}"/>
              </a:ext>
            </a:extLst>
          </p:cNvPr>
          <p:cNvSpPr txBox="1"/>
          <p:nvPr/>
        </p:nvSpPr>
        <p:spPr>
          <a:xfrm>
            <a:off x="1000664" y="2214767"/>
            <a:ext cx="3692106" cy="369332"/>
          </a:xfrm>
          <a:prstGeom prst="rect">
            <a:avLst/>
          </a:prstGeom>
          <a:noFill/>
        </p:spPr>
        <p:txBody>
          <a:bodyPr wrap="square" rtlCol="0">
            <a:spAutoFit/>
          </a:bodyPr>
          <a:lstStyle/>
          <a:p>
            <a:r>
              <a:rPr lang="en-GB" dirty="0"/>
              <a:t>(Low quality input particle images)</a:t>
            </a:r>
          </a:p>
        </p:txBody>
      </p:sp>
      <p:sp>
        <p:nvSpPr>
          <p:cNvPr id="2" name="Footer Placeholder 1">
            <a:extLst>
              <a:ext uri="{FF2B5EF4-FFF2-40B4-BE49-F238E27FC236}">
                <a16:creationId xmlns:a16="http://schemas.microsoft.com/office/drawing/2014/main" id="{3967794D-5EBF-B747-88DC-88F8C4D6FBB0}"/>
              </a:ext>
            </a:extLst>
          </p:cNvPr>
          <p:cNvSpPr>
            <a:spLocks noGrp="1"/>
          </p:cNvSpPr>
          <p:nvPr>
            <p:ph type="ftr" sz="quarter" idx="11"/>
          </p:nvPr>
        </p:nvSpPr>
        <p:spPr/>
        <p:txBody>
          <a:bodyPr/>
          <a:lstStyle/>
          <a:p>
            <a:r>
              <a:rPr lang="en-GB"/>
              <a:t>ACSE 9 - Independent Research Project - Mingrui Zhang</a:t>
            </a:r>
          </a:p>
        </p:txBody>
      </p:sp>
      <p:pic>
        <p:nvPicPr>
          <p:cNvPr id="10" name="Picture 9">
            <a:extLst>
              <a:ext uri="{FF2B5EF4-FFF2-40B4-BE49-F238E27FC236}">
                <a16:creationId xmlns:a16="http://schemas.microsoft.com/office/drawing/2014/main" id="{2DCD47E4-2064-496E-A853-E9F2006A64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967" y="2534444"/>
            <a:ext cx="4381500" cy="3009900"/>
          </a:xfrm>
          <a:prstGeom prst="rect">
            <a:avLst/>
          </a:prstGeom>
        </p:spPr>
      </p:pic>
      <p:sp>
        <p:nvSpPr>
          <p:cNvPr id="17" name="TextBox 16">
            <a:extLst>
              <a:ext uri="{FF2B5EF4-FFF2-40B4-BE49-F238E27FC236}">
                <a16:creationId xmlns:a16="http://schemas.microsoft.com/office/drawing/2014/main" id="{CF9C9DF5-041C-4E51-B243-0D8AB7EC4D06}"/>
              </a:ext>
            </a:extLst>
          </p:cNvPr>
          <p:cNvSpPr txBox="1"/>
          <p:nvPr/>
        </p:nvSpPr>
        <p:spPr>
          <a:xfrm>
            <a:off x="1425862" y="5221178"/>
            <a:ext cx="2841710" cy="646331"/>
          </a:xfrm>
          <a:prstGeom prst="rect">
            <a:avLst/>
          </a:prstGeom>
          <a:noFill/>
        </p:spPr>
        <p:txBody>
          <a:bodyPr wrap="square" rtlCol="0">
            <a:spAutoFit/>
          </a:bodyPr>
          <a:lstStyle/>
          <a:p>
            <a:pPr algn="ctr"/>
            <a:r>
              <a:rPr lang="en-US" dirty="0"/>
              <a:t>Input particle image pair</a:t>
            </a:r>
          </a:p>
          <a:p>
            <a:pPr algn="ctr"/>
            <a:r>
              <a:rPr lang="en-US" dirty="0"/>
              <a:t>(Particle density 0.007 </a:t>
            </a:r>
            <a:r>
              <a:rPr lang="en-US" dirty="0" err="1"/>
              <a:t>ppp</a:t>
            </a:r>
            <a:r>
              <a:rPr lang="en-US" dirty="0"/>
              <a:t>)</a:t>
            </a:r>
          </a:p>
        </p:txBody>
      </p:sp>
    </p:spTree>
    <p:extLst>
      <p:ext uri="{BB962C8B-B14F-4D97-AF65-F5344CB8AC3E}">
        <p14:creationId xmlns:p14="http://schemas.microsoft.com/office/powerpoint/2010/main" val="3746411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71D1F8-4319-4C9B-B454-E529B8B7675C}"/>
              </a:ext>
            </a:extLst>
          </p:cNvPr>
          <p:cNvSpPr>
            <a:spLocks noGrp="1"/>
          </p:cNvSpPr>
          <p:nvPr>
            <p:ph idx="1"/>
          </p:nvPr>
        </p:nvSpPr>
        <p:spPr/>
        <p:txBody>
          <a:bodyPr/>
          <a:lstStyle/>
          <a:p>
            <a:r>
              <a:rPr lang="en-GB" dirty="0"/>
              <a:t>Test on synthetic unseen data -</a:t>
            </a:r>
            <a:r>
              <a:rPr lang="en-GB" b="1" dirty="0"/>
              <a:t> </a:t>
            </a:r>
            <a:r>
              <a:rPr lang="en-GB" dirty="0"/>
              <a:t>Error map and distribution</a:t>
            </a:r>
          </a:p>
          <a:p>
            <a:pPr marL="0" indent="0">
              <a:buNone/>
            </a:pPr>
            <a:r>
              <a:rPr lang="en-GB" dirty="0"/>
              <a:t> </a:t>
            </a:r>
          </a:p>
        </p:txBody>
      </p:sp>
      <p:grpSp>
        <p:nvGrpSpPr>
          <p:cNvPr id="4" name="Group 3">
            <a:extLst>
              <a:ext uri="{FF2B5EF4-FFF2-40B4-BE49-F238E27FC236}">
                <a16:creationId xmlns:a16="http://schemas.microsoft.com/office/drawing/2014/main" id="{E1538F8E-A735-4CC9-A158-08186CFBEC1F}"/>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A1D75098-AAD2-403F-B495-5CCC074A1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042E7026-FF74-45D7-AEB7-61D9AA3E8D34}"/>
                </a:ext>
              </a:extLst>
            </p:cNvPr>
            <p:cNvPicPr>
              <a:picLocks noChangeAspect="1"/>
            </p:cNvPicPr>
            <p:nvPr/>
          </p:nvPicPr>
          <p:blipFill rotWithShape="1">
            <a:blip r:embed="rId3">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68F19F84-05FF-428A-A4AA-BA5444792220}"/>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Results</a:t>
            </a:r>
          </a:p>
        </p:txBody>
      </p:sp>
      <p:sp>
        <p:nvSpPr>
          <p:cNvPr id="16" name="TextBox 15">
            <a:extLst>
              <a:ext uri="{FF2B5EF4-FFF2-40B4-BE49-F238E27FC236}">
                <a16:creationId xmlns:a16="http://schemas.microsoft.com/office/drawing/2014/main" id="{775ADCAC-BF9D-46B8-8647-BE959846AACA}"/>
              </a:ext>
            </a:extLst>
          </p:cNvPr>
          <p:cNvSpPr txBox="1"/>
          <p:nvPr/>
        </p:nvSpPr>
        <p:spPr>
          <a:xfrm>
            <a:off x="7173492" y="6010182"/>
            <a:ext cx="1325461" cy="276999"/>
          </a:xfrm>
          <a:prstGeom prst="rect">
            <a:avLst/>
          </a:prstGeom>
          <a:noFill/>
        </p:spPr>
        <p:txBody>
          <a:bodyPr wrap="square" rtlCol="0">
            <a:spAutoFit/>
          </a:bodyPr>
          <a:lstStyle/>
          <a:p>
            <a:r>
              <a:rPr lang="en-GB" sz="1200" b="1" dirty="0" err="1"/>
              <a:t>PIVlab</a:t>
            </a:r>
            <a:r>
              <a:rPr lang="en-GB" sz="1200" b="1" dirty="0"/>
              <a:t> Result</a:t>
            </a:r>
          </a:p>
        </p:txBody>
      </p:sp>
      <p:sp>
        <p:nvSpPr>
          <p:cNvPr id="17" name="TextBox 16">
            <a:extLst>
              <a:ext uri="{FF2B5EF4-FFF2-40B4-BE49-F238E27FC236}">
                <a16:creationId xmlns:a16="http://schemas.microsoft.com/office/drawing/2014/main" id="{070085B2-E534-44EC-AAA2-4179C8A5275C}"/>
              </a:ext>
            </a:extLst>
          </p:cNvPr>
          <p:cNvSpPr txBox="1"/>
          <p:nvPr/>
        </p:nvSpPr>
        <p:spPr>
          <a:xfrm>
            <a:off x="3390703" y="6038463"/>
            <a:ext cx="1325461" cy="276999"/>
          </a:xfrm>
          <a:prstGeom prst="rect">
            <a:avLst/>
          </a:prstGeom>
          <a:noFill/>
        </p:spPr>
        <p:txBody>
          <a:bodyPr wrap="square" rtlCol="0">
            <a:spAutoFit/>
          </a:bodyPr>
          <a:lstStyle/>
          <a:p>
            <a:r>
              <a:rPr lang="en-GB" sz="1200" b="1" dirty="0" err="1"/>
              <a:t>ParticleNet</a:t>
            </a:r>
            <a:endParaRPr lang="en-GB" sz="1200" b="1" dirty="0"/>
          </a:p>
        </p:txBody>
      </p:sp>
      <p:sp>
        <p:nvSpPr>
          <p:cNvPr id="19" name="TextBox 18">
            <a:extLst>
              <a:ext uri="{FF2B5EF4-FFF2-40B4-BE49-F238E27FC236}">
                <a16:creationId xmlns:a16="http://schemas.microsoft.com/office/drawing/2014/main" id="{587529DD-7B7B-4BDC-986A-C3977B94B08A}"/>
              </a:ext>
            </a:extLst>
          </p:cNvPr>
          <p:cNvSpPr txBox="1"/>
          <p:nvPr/>
        </p:nvSpPr>
        <p:spPr>
          <a:xfrm>
            <a:off x="1000664" y="2214767"/>
            <a:ext cx="3692106" cy="369332"/>
          </a:xfrm>
          <a:prstGeom prst="rect">
            <a:avLst/>
          </a:prstGeom>
          <a:noFill/>
        </p:spPr>
        <p:txBody>
          <a:bodyPr wrap="square" rtlCol="0">
            <a:spAutoFit/>
          </a:bodyPr>
          <a:lstStyle/>
          <a:p>
            <a:r>
              <a:rPr lang="en-GB" dirty="0"/>
              <a:t>(</a:t>
            </a:r>
            <a:r>
              <a:rPr lang="en-GB" b="1" dirty="0"/>
              <a:t>Low quality </a:t>
            </a:r>
            <a:r>
              <a:rPr lang="en-GB" dirty="0"/>
              <a:t>input particle images)</a:t>
            </a:r>
          </a:p>
        </p:txBody>
      </p:sp>
      <p:sp>
        <p:nvSpPr>
          <p:cNvPr id="2" name="Footer Placeholder 1">
            <a:extLst>
              <a:ext uri="{FF2B5EF4-FFF2-40B4-BE49-F238E27FC236}">
                <a16:creationId xmlns:a16="http://schemas.microsoft.com/office/drawing/2014/main" id="{DEA2D7F5-F23E-F640-BAC9-5ACE0FFD5870}"/>
              </a:ext>
            </a:extLst>
          </p:cNvPr>
          <p:cNvSpPr>
            <a:spLocks noGrp="1"/>
          </p:cNvSpPr>
          <p:nvPr>
            <p:ph type="ftr" sz="quarter" idx="11"/>
          </p:nvPr>
        </p:nvSpPr>
        <p:spPr/>
        <p:txBody>
          <a:bodyPr/>
          <a:lstStyle/>
          <a:p>
            <a:r>
              <a:rPr lang="en-GB"/>
              <a:t>ACSE 9 - Independent Research Project - Mingrui Zhang</a:t>
            </a:r>
          </a:p>
        </p:txBody>
      </p:sp>
      <p:pic>
        <p:nvPicPr>
          <p:cNvPr id="8" name="Picture 7">
            <a:extLst>
              <a:ext uri="{FF2B5EF4-FFF2-40B4-BE49-F238E27FC236}">
                <a16:creationId xmlns:a16="http://schemas.microsoft.com/office/drawing/2014/main" id="{BBC54952-D69B-9F43-917E-03BC9A304B55}"/>
              </a:ext>
            </a:extLst>
          </p:cNvPr>
          <p:cNvPicPr>
            <a:picLocks noChangeAspect="1"/>
          </p:cNvPicPr>
          <p:nvPr/>
        </p:nvPicPr>
        <p:blipFill>
          <a:blip r:embed="rId4"/>
          <a:stretch>
            <a:fillRect/>
          </a:stretch>
        </p:blipFill>
        <p:spPr>
          <a:xfrm>
            <a:off x="2357820" y="2544530"/>
            <a:ext cx="3235533" cy="1725022"/>
          </a:xfrm>
          <a:prstGeom prst="rect">
            <a:avLst/>
          </a:prstGeom>
        </p:spPr>
      </p:pic>
      <p:pic>
        <p:nvPicPr>
          <p:cNvPr id="20" name="Picture 19">
            <a:extLst>
              <a:ext uri="{FF2B5EF4-FFF2-40B4-BE49-F238E27FC236}">
                <a16:creationId xmlns:a16="http://schemas.microsoft.com/office/drawing/2014/main" id="{5117ACB1-BC80-7846-9310-C5A90FDDCD83}"/>
              </a:ext>
            </a:extLst>
          </p:cNvPr>
          <p:cNvPicPr>
            <a:picLocks noChangeAspect="1"/>
          </p:cNvPicPr>
          <p:nvPr/>
        </p:nvPicPr>
        <p:blipFill>
          <a:blip r:embed="rId5"/>
          <a:stretch>
            <a:fillRect/>
          </a:stretch>
        </p:blipFill>
        <p:spPr>
          <a:xfrm>
            <a:off x="6231241" y="2544530"/>
            <a:ext cx="3209964" cy="1725022"/>
          </a:xfrm>
          <a:prstGeom prst="rect">
            <a:avLst/>
          </a:prstGeom>
        </p:spPr>
      </p:pic>
      <p:pic>
        <p:nvPicPr>
          <p:cNvPr id="9" name="Picture 8">
            <a:extLst>
              <a:ext uri="{FF2B5EF4-FFF2-40B4-BE49-F238E27FC236}">
                <a16:creationId xmlns:a16="http://schemas.microsoft.com/office/drawing/2014/main" id="{BD7AD236-EFB5-F547-BF3D-D76FF1E20A8E}"/>
              </a:ext>
            </a:extLst>
          </p:cNvPr>
          <p:cNvPicPr>
            <a:picLocks noChangeAspect="1"/>
          </p:cNvPicPr>
          <p:nvPr/>
        </p:nvPicPr>
        <p:blipFill>
          <a:blip r:embed="rId6"/>
          <a:stretch>
            <a:fillRect/>
          </a:stretch>
        </p:blipFill>
        <p:spPr>
          <a:xfrm>
            <a:off x="6231241" y="4338721"/>
            <a:ext cx="2854886" cy="1656438"/>
          </a:xfrm>
          <a:prstGeom prst="rect">
            <a:avLst/>
          </a:prstGeom>
        </p:spPr>
      </p:pic>
      <p:pic>
        <p:nvPicPr>
          <p:cNvPr id="11" name="Picture 10">
            <a:extLst>
              <a:ext uri="{FF2B5EF4-FFF2-40B4-BE49-F238E27FC236}">
                <a16:creationId xmlns:a16="http://schemas.microsoft.com/office/drawing/2014/main" id="{B57785E0-4C1B-A743-9AF7-84A1C179859E}"/>
              </a:ext>
            </a:extLst>
          </p:cNvPr>
          <p:cNvPicPr>
            <a:picLocks noChangeAspect="1"/>
          </p:cNvPicPr>
          <p:nvPr/>
        </p:nvPicPr>
        <p:blipFill>
          <a:blip r:embed="rId7"/>
          <a:stretch>
            <a:fillRect/>
          </a:stretch>
        </p:blipFill>
        <p:spPr>
          <a:xfrm>
            <a:off x="2346246" y="4356380"/>
            <a:ext cx="2854886" cy="1656438"/>
          </a:xfrm>
          <a:prstGeom prst="rect">
            <a:avLst/>
          </a:prstGeom>
        </p:spPr>
      </p:pic>
    </p:spTree>
    <p:extLst>
      <p:ext uri="{BB962C8B-B14F-4D97-AF65-F5344CB8AC3E}">
        <p14:creationId xmlns:p14="http://schemas.microsoft.com/office/powerpoint/2010/main" val="3788709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2184783-E600-4A80-B89D-76C949F1B632}"/>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570805AC-B86F-48CF-90C6-A9FD22B07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A95EC565-31E3-48FA-864A-A55CA83122B3}"/>
                </a:ext>
              </a:extLst>
            </p:cNvPr>
            <p:cNvPicPr>
              <a:picLocks noChangeAspect="1"/>
            </p:cNvPicPr>
            <p:nvPr/>
          </p:nvPicPr>
          <p:blipFill rotWithShape="1">
            <a:blip r:embed="rId3">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862B3C13-85B0-4B44-A270-C7FAC9F9112C}"/>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Introduction</a:t>
            </a:r>
          </a:p>
        </p:txBody>
      </p:sp>
      <p:sp>
        <p:nvSpPr>
          <p:cNvPr id="2" name="Footer Placeholder 1">
            <a:extLst>
              <a:ext uri="{FF2B5EF4-FFF2-40B4-BE49-F238E27FC236}">
                <a16:creationId xmlns:a16="http://schemas.microsoft.com/office/drawing/2014/main" id="{A1EF768E-69FC-694C-9AE6-94C9EC0AF4B3}"/>
              </a:ext>
            </a:extLst>
          </p:cNvPr>
          <p:cNvSpPr>
            <a:spLocks noGrp="1"/>
          </p:cNvSpPr>
          <p:nvPr>
            <p:ph type="ftr" sz="quarter" idx="11"/>
          </p:nvPr>
        </p:nvSpPr>
        <p:spPr/>
        <p:txBody>
          <a:bodyPr/>
          <a:lstStyle/>
          <a:p>
            <a:r>
              <a:rPr lang="en-GB"/>
              <a:t>ACSE 9 - Independent Research Project - Mingrui Zhang</a:t>
            </a:r>
          </a:p>
        </p:txBody>
      </p:sp>
      <p:sp>
        <p:nvSpPr>
          <p:cNvPr id="8" name="Content Placeholder 2">
            <a:extLst>
              <a:ext uri="{FF2B5EF4-FFF2-40B4-BE49-F238E27FC236}">
                <a16:creationId xmlns:a16="http://schemas.microsoft.com/office/drawing/2014/main" id="{FBCE9AB6-741E-495A-8876-59B9EF7D12AB}"/>
              </a:ext>
            </a:extLst>
          </p:cNvPr>
          <p:cNvSpPr>
            <a:spLocks noGrp="1"/>
          </p:cNvSpPr>
          <p:nvPr>
            <p:ph idx="1"/>
          </p:nvPr>
        </p:nvSpPr>
        <p:spPr>
          <a:xfrm>
            <a:off x="838200" y="1825625"/>
            <a:ext cx="5699760" cy="4351338"/>
          </a:xfrm>
        </p:spPr>
        <p:txBody>
          <a:bodyPr>
            <a:normAutofit/>
          </a:bodyPr>
          <a:lstStyle/>
          <a:p>
            <a:pPr algn="just"/>
            <a:r>
              <a:rPr lang="en-GB" dirty="0"/>
              <a:t>PIV method</a:t>
            </a:r>
          </a:p>
          <a:p>
            <a:pPr marL="0" indent="0" algn="just">
              <a:buNone/>
            </a:pPr>
            <a:r>
              <a:rPr lang="en-GB" sz="2400" dirty="0"/>
              <a:t>In experimental fluid mechanics, image processing techniques are used for flow field identification and prediction such as the measurement of flow velocities. </a:t>
            </a:r>
          </a:p>
          <a:p>
            <a:pPr marL="0" indent="0" algn="just">
              <a:buNone/>
            </a:pPr>
            <a:r>
              <a:rPr lang="en-GB" sz="2400" dirty="0"/>
              <a:t>Particle Image Velocimetry (PIV) is one of the most popular measurement technique. The method is used to obtain instantaneous velocity measurements and related properties in fluids using frame pairs. </a:t>
            </a:r>
          </a:p>
        </p:txBody>
      </p:sp>
      <p:pic>
        <p:nvPicPr>
          <p:cNvPr id="9" name="Picture 8">
            <a:extLst>
              <a:ext uri="{FF2B5EF4-FFF2-40B4-BE49-F238E27FC236}">
                <a16:creationId xmlns:a16="http://schemas.microsoft.com/office/drawing/2014/main" id="{EF6D81D7-7BA7-4A3E-82E1-2B3D47C4F961}"/>
              </a:ext>
            </a:extLst>
          </p:cNvPr>
          <p:cNvPicPr>
            <a:picLocks noChangeAspect="1"/>
          </p:cNvPicPr>
          <p:nvPr/>
        </p:nvPicPr>
        <p:blipFill rotWithShape="1">
          <a:blip r:embed="rId4">
            <a:extLst>
              <a:ext uri="{28A0092B-C50C-407E-A947-70E740481C1C}">
                <a14:useLocalDpi xmlns:a14="http://schemas.microsoft.com/office/drawing/2010/main" val="0"/>
              </a:ext>
            </a:extLst>
          </a:blip>
          <a:srcRect l="18710" t="3517" r="15423" b="2109"/>
          <a:stretch/>
        </p:blipFill>
        <p:spPr>
          <a:xfrm>
            <a:off x="7904705" y="2425162"/>
            <a:ext cx="3203561" cy="2717800"/>
          </a:xfrm>
          <a:prstGeom prst="rect">
            <a:avLst/>
          </a:prstGeom>
        </p:spPr>
      </p:pic>
      <p:sp>
        <p:nvSpPr>
          <p:cNvPr id="10" name="TextBox 9">
            <a:extLst>
              <a:ext uri="{FF2B5EF4-FFF2-40B4-BE49-F238E27FC236}">
                <a16:creationId xmlns:a16="http://schemas.microsoft.com/office/drawing/2014/main" id="{D154C102-F5C5-417A-B7DF-13BF5A164E99}"/>
              </a:ext>
            </a:extLst>
          </p:cNvPr>
          <p:cNvSpPr txBox="1"/>
          <p:nvPr/>
        </p:nvSpPr>
        <p:spPr>
          <a:xfrm>
            <a:off x="7382935" y="5458624"/>
            <a:ext cx="4444998" cy="276999"/>
          </a:xfrm>
          <a:prstGeom prst="rect">
            <a:avLst/>
          </a:prstGeom>
          <a:noFill/>
        </p:spPr>
        <p:txBody>
          <a:bodyPr wrap="square" rtlCol="0">
            <a:spAutoFit/>
          </a:bodyPr>
          <a:lstStyle/>
          <a:p>
            <a:pPr algn="ctr"/>
            <a:r>
              <a:rPr lang="en-GB" sz="1200" dirty="0"/>
              <a:t>(https://www.seika-di.com/en/measurement/principle_of_piv.html)</a:t>
            </a:r>
          </a:p>
        </p:txBody>
      </p:sp>
      <p:sp>
        <p:nvSpPr>
          <p:cNvPr id="11" name="TextBox 10">
            <a:extLst>
              <a:ext uri="{FF2B5EF4-FFF2-40B4-BE49-F238E27FC236}">
                <a16:creationId xmlns:a16="http://schemas.microsoft.com/office/drawing/2014/main" id="{A14F37E7-5F28-4740-8141-650AF6F38036}"/>
              </a:ext>
            </a:extLst>
          </p:cNvPr>
          <p:cNvSpPr txBox="1"/>
          <p:nvPr/>
        </p:nvSpPr>
        <p:spPr>
          <a:xfrm>
            <a:off x="7314949" y="5230431"/>
            <a:ext cx="4383072" cy="307777"/>
          </a:xfrm>
          <a:prstGeom prst="rect">
            <a:avLst/>
          </a:prstGeom>
          <a:noFill/>
        </p:spPr>
        <p:txBody>
          <a:bodyPr wrap="square" rtlCol="0">
            <a:spAutoFit/>
          </a:bodyPr>
          <a:lstStyle/>
          <a:p>
            <a:pPr algn="ctr"/>
            <a:r>
              <a:rPr lang="en-GB" sz="1400" dirty="0"/>
              <a:t>PIV results sample</a:t>
            </a:r>
          </a:p>
        </p:txBody>
      </p:sp>
    </p:spTree>
    <p:extLst>
      <p:ext uri="{BB962C8B-B14F-4D97-AF65-F5344CB8AC3E}">
        <p14:creationId xmlns:p14="http://schemas.microsoft.com/office/powerpoint/2010/main" val="2812555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1538F8E-A735-4CC9-A158-08186CFBEC1F}"/>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A1D75098-AAD2-403F-B495-5CCC074A1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042E7026-FF74-45D7-AEB7-61D9AA3E8D34}"/>
                </a:ext>
              </a:extLst>
            </p:cNvPr>
            <p:cNvPicPr>
              <a:picLocks noChangeAspect="1"/>
            </p:cNvPicPr>
            <p:nvPr/>
          </p:nvPicPr>
          <p:blipFill rotWithShape="1">
            <a:blip r:embed="rId3">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68F19F84-05FF-428A-A4AA-BA5444792220}"/>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Results</a:t>
            </a:r>
          </a:p>
        </p:txBody>
      </p:sp>
      <p:sp>
        <p:nvSpPr>
          <p:cNvPr id="8" name="Content Placeholder 2">
            <a:extLst>
              <a:ext uri="{FF2B5EF4-FFF2-40B4-BE49-F238E27FC236}">
                <a16:creationId xmlns:a16="http://schemas.microsoft.com/office/drawing/2014/main" id="{D878283B-4C27-43EA-AE78-A628C173EF20}"/>
              </a:ext>
            </a:extLst>
          </p:cNvPr>
          <p:cNvSpPr>
            <a:spLocks noGrp="1"/>
          </p:cNvSpPr>
          <p:nvPr>
            <p:ph idx="1"/>
          </p:nvPr>
        </p:nvSpPr>
        <p:spPr>
          <a:xfrm>
            <a:off x="838200" y="1825625"/>
            <a:ext cx="10515600" cy="4351338"/>
          </a:xfrm>
        </p:spPr>
        <p:txBody>
          <a:bodyPr/>
          <a:lstStyle/>
          <a:p>
            <a:r>
              <a:rPr lang="en-GB" dirty="0"/>
              <a:t>Test on lab data</a:t>
            </a:r>
          </a:p>
        </p:txBody>
      </p:sp>
      <p:pic>
        <p:nvPicPr>
          <p:cNvPr id="3" name="Picture 2" descr="A close up of a white background&#10;&#10;Description automatically generated">
            <a:extLst>
              <a:ext uri="{FF2B5EF4-FFF2-40B4-BE49-F238E27FC236}">
                <a16:creationId xmlns:a16="http://schemas.microsoft.com/office/drawing/2014/main" id="{BAA9DE82-E4C9-6946-9623-4344391ABB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5170" y="2285516"/>
            <a:ext cx="2680080" cy="1674189"/>
          </a:xfrm>
          <a:prstGeom prst="rect">
            <a:avLst/>
          </a:prstGeom>
        </p:spPr>
      </p:pic>
      <p:pic>
        <p:nvPicPr>
          <p:cNvPr id="16" name="Picture 15" descr="A close up of a white background&#10;&#10;Description automatically generated">
            <a:extLst>
              <a:ext uri="{FF2B5EF4-FFF2-40B4-BE49-F238E27FC236}">
                <a16:creationId xmlns:a16="http://schemas.microsoft.com/office/drawing/2014/main" id="{9D0DEBEB-23EC-7442-AB7D-51D43B23FD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5475" y="3998641"/>
            <a:ext cx="2680080" cy="1640866"/>
          </a:xfrm>
          <a:prstGeom prst="rect">
            <a:avLst/>
          </a:prstGeom>
        </p:spPr>
      </p:pic>
      <p:sp>
        <p:nvSpPr>
          <p:cNvPr id="25" name="Footer Placeholder 24">
            <a:extLst>
              <a:ext uri="{FF2B5EF4-FFF2-40B4-BE49-F238E27FC236}">
                <a16:creationId xmlns:a16="http://schemas.microsoft.com/office/drawing/2014/main" id="{431F2906-24AC-9A46-AC11-98360FB824C5}"/>
              </a:ext>
            </a:extLst>
          </p:cNvPr>
          <p:cNvSpPr>
            <a:spLocks noGrp="1"/>
          </p:cNvSpPr>
          <p:nvPr>
            <p:ph type="ftr" sz="quarter" idx="11"/>
          </p:nvPr>
        </p:nvSpPr>
        <p:spPr/>
        <p:txBody>
          <a:bodyPr/>
          <a:lstStyle/>
          <a:p>
            <a:r>
              <a:rPr lang="en-GB"/>
              <a:t>ACSE 9 - Independent Research Project - Mingrui Zhang</a:t>
            </a:r>
          </a:p>
        </p:txBody>
      </p:sp>
      <p:pic>
        <p:nvPicPr>
          <p:cNvPr id="9" name="Picture 8">
            <a:extLst>
              <a:ext uri="{FF2B5EF4-FFF2-40B4-BE49-F238E27FC236}">
                <a16:creationId xmlns:a16="http://schemas.microsoft.com/office/drawing/2014/main" id="{8B123A12-36DF-4E0E-9CB6-547AEB7213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91056" y="2344051"/>
            <a:ext cx="4991337" cy="3231307"/>
          </a:xfrm>
          <a:prstGeom prst="rect">
            <a:avLst/>
          </a:prstGeom>
        </p:spPr>
      </p:pic>
      <p:sp>
        <p:nvSpPr>
          <p:cNvPr id="10" name="TextBox 9">
            <a:extLst>
              <a:ext uri="{FF2B5EF4-FFF2-40B4-BE49-F238E27FC236}">
                <a16:creationId xmlns:a16="http://schemas.microsoft.com/office/drawing/2014/main" id="{0846A892-1DF3-4B66-9DD4-FBD68846BEA6}"/>
              </a:ext>
            </a:extLst>
          </p:cNvPr>
          <p:cNvSpPr txBox="1"/>
          <p:nvPr/>
        </p:nvSpPr>
        <p:spPr>
          <a:xfrm>
            <a:off x="5328715" y="5758826"/>
            <a:ext cx="6458168" cy="338554"/>
          </a:xfrm>
          <a:prstGeom prst="rect">
            <a:avLst/>
          </a:prstGeom>
          <a:noFill/>
        </p:spPr>
        <p:txBody>
          <a:bodyPr wrap="square" rtlCol="0">
            <a:spAutoFit/>
          </a:bodyPr>
          <a:lstStyle/>
          <a:p>
            <a:r>
              <a:rPr lang="en-GB" sz="1600" dirty="0"/>
              <a:t>Lab setting (image credit: Mr Lucas Mackie and Mr Raul </a:t>
            </a:r>
            <a:r>
              <a:rPr lang="en-GB" sz="1600" dirty="0" err="1"/>
              <a:t>Adriaensen</a:t>
            </a:r>
            <a:r>
              <a:rPr lang="en-GB" sz="1600" dirty="0"/>
              <a:t>)</a:t>
            </a:r>
          </a:p>
        </p:txBody>
      </p:sp>
      <p:sp>
        <p:nvSpPr>
          <p:cNvPr id="17" name="TextBox 16">
            <a:extLst>
              <a:ext uri="{FF2B5EF4-FFF2-40B4-BE49-F238E27FC236}">
                <a16:creationId xmlns:a16="http://schemas.microsoft.com/office/drawing/2014/main" id="{737A9262-C684-476F-A60C-73E3A1E29571}"/>
              </a:ext>
            </a:extLst>
          </p:cNvPr>
          <p:cNvSpPr txBox="1"/>
          <p:nvPr/>
        </p:nvSpPr>
        <p:spPr>
          <a:xfrm>
            <a:off x="1787964" y="5763589"/>
            <a:ext cx="1948385" cy="338554"/>
          </a:xfrm>
          <a:prstGeom prst="rect">
            <a:avLst/>
          </a:prstGeom>
          <a:noFill/>
        </p:spPr>
        <p:txBody>
          <a:bodyPr wrap="square" rtlCol="0">
            <a:spAutoFit/>
          </a:bodyPr>
          <a:lstStyle/>
          <a:p>
            <a:r>
              <a:rPr lang="en-GB" sz="1600" dirty="0"/>
              <a:t>Sample of lab data </a:t>
            </a:r>
          </a:p>
        </p:txBody>
      </p:sp>
    </p:spTree>
    <p:extLst>
      <p:ext uri="{BB962C8B-B14F-4D97-AF65-F5344CB8AC3E}">
        <p14:creationId xmlns:p14="http://schemas.microsoft.com/office/powerpoint/2010/main" val="518939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1538F8E-A735-4CC9-A158-08186CFBEC1F}"/>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A1D75098-AAD2-403F-B495-5CCC074A1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042E7026-FF74-45D7-AEB7-61D9AA3E8D34}"/>
                </a:ext>
              </a:extLst>
            </p:cNvPr>
            <p:cNvPicPr>
              <a:picLocks noChangeAspect="1"/>
            </p:cNvPicPr>
            <p:nvPr/>
          </p:nvPicPr>
          <p:blipFill rotWithShape="1">
            <a:blip r:embed="rId3">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68F19F84-05FF-428A-A4AA-BA5444792220}"/>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Results</a:t>
            </a:r>
          </a:p>
        </p:txBody>
      </p:sp>
      <p:sp>
        <p:nvSpPr>
          <p:cNvPr id="8" name="Content Placeholder 2">
            <a:extLst>
              <a:ext uri="{FF2B5EF4-FFF2-40B4-BE49-F238E27FC236}">
                <a16:creationId xmlns:a16="http://schemas.microsoft.com/office/drawing/2014/main" id="{D878283B-4C27-43EA-AE78-A628C173EF20}"/>
              </a:ext>
            </a:extLst>
          </p:cNvPr>
          <p:cNvSpPr>
            <a:spLocks noGrp="1"/>
          </p:cNvSpPr>
          <p:nvPr>
            <p:ph idx="1"/>
          </p:nvPr>
        </p:nvSpPr>
        <p:spPr>
          <a:xfrm>
            <a:off x="838200" y="1825625"/>
            <a:ext cx="10515600" cy="4351338"/>
          </a:xfrm>
        </p:spPr>
        <p:txBody>
          <a:bodyPr/>
          <a:lstStyle/>
          <a:p>
            <a:r>
              <a:rPr lang="en-GB" dirty="0"/>
              <a:t>Test on lab data</a:t>
            </a:r>
          </a:p>
        </p:txBody>
      </p:sp>
      <p:pic>
        <p:nvPicPr>
          <p:cNvPr id="3" name="Picture 2" descr="A close up of a white background&#10;&#10;Description automatically generated">
            <a:extLst>
              <a:ext uri="{FF2B5EF4-FFF2-40B4-BE49-F238E27FC236}">
                <a16:creationId xmlns:a16="http://schemas.microsoft.com/office/drawing/2014/main" id="{BAA9DE82-E4C9-6946-9623-4344391ABB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5170" y="2285516"/>
            <a:ext cx="2810048" cy="1755377"/>
          </a:xfrm>
          <a:prstGeom prst="rect">
            <a:avLst/>
          </a:prstGeom>
        </p:spPr>
      </p:pic>
      <p:pic>
        <p:nvPicPr>
          <p:cNvPr id="16" name="Picture 15" descr="A close up of a white background&#10;&#10;Description automatically generated">
            <a:extLst>
              <a:ext uri="{FF2B5EF4-FFF2-40B4-BE49-F238E27FC236}">
                <a16:creationId xmlns:a16="http://schemas.microsoft.com/office/drawing/2014/main" id="{9D0DEBEB-23EC-7442-AB7D-51D43B23FD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418" y="4280509"/>
            <a:ext cx="2810048" cy="1720438"/>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7B357F16-D57C-5549-8092-472CA56D73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3169" y="1957684"/>
            <a:ext cx="2984362" cy="1914496"/>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26390349-9151-2A4B-ABFE-C61CDC15B3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82468" y="1924332"/>
            <a:ext cx="2984362" cy="1936560"/>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84364B1D-C0DD-B84D-BE34-0A49ED15B7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23168" y="4274487"/>
            <a:ext cx="2984362" cy="1929951"/>
          </a:xfrm>
          <a:prstGeom prst="rect">
            <a:avLst/>
          </a:prstGeom>
        </p:spPr>
      </p:pic>
      <p:pic>
        <p:nvPicPr>
          <p:cNvPr id="24" name="Picture 23" descr="A screenshot of a computer&#10;&#10;Description automatically generated">
            <a:extLst>
              <a:ext uri="{FF2B5EF4-FFF2-40B4-BE49-F238E27FC236}">
                <a16:creationId xmlns:a16="http://schemas.microsoft.com/office/drawing/2014/main" id="{91804385-19BF-8C4B-85BB-35C19BD421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82468" y="4276749"/>
            <a:ext cx="3065603" cy="1956973"/>
          </a:xfrm>
          <a:prstGeom prst="rect">
            <a:avLst/>
          </a:prstGeom>
        </p:spPr>
      </p:pic>
      <p:sp>
        <p:nvSpPr>
          <p:cNvPr id="25" name="Footer Placeholder 24">
            <a:extLst>
              <a:ext uri="{FF2B5EF4-FFF2-40B4-BE49-F238E27FC236}">
                <a16:creationId xmlns:a16="http://schemas.microsoft.com/office/drawing/2014/main" id="{431F2906-24AC-9A46-AC11-98360FB824C5}"/>
              </a:ext>
            </a:extLst>
          </p:cNvPr>
          <p:cNvSpPr>
            <a:spLocks noGrp="1"/>
          </p:cNvSpPr>
          <p:nvPr>
            <p:ph type="ftr" sz="quarter" idx="11"/>
          </p:nvPr>
        </p:nvSpPr>
        <p:spPr/>
        <p:txBody>
          <a:bodyPr/>
          <a:lstStyle/>
          <a:p>
            <a:r>
              <a:rPr lang="en-GB"/>
              <a:t>ACSE 9 - Independent Research Project - Mingrui Zhang</a:t>
            </a:r>
          </a:p>
        </p:txBody>
      </p:sp>
      <p:sp>
        <p:nvSpPr>
          <p:cNvPr id="14" name="TextBox 13">
            <a:extLst>
              <a:ext uri="{FF2B5EF4-FFF2-40B4-BE49-F238E27FC236}">
                <a16:creationId xmlns:a16="http://schemas.microsoft.com/office/drawing/2014/main" id="{62B282D8-C343-0C45-991E-A0FC1C9109E1}"/>
              </a:ext>
            </a:extLst>
          </p:cNvPr>
          <p:cNvSpPr txBox="1"/>
          <p:nvPr/>
        </p:nvSpPr>
        <p:spPr>
          <a:xfrm>
            <a:off x="6483023" y="6139745"/>
            <a:ext cx="3233837" cy="338554"/>
          </a:xfrm>
          <a:prstGeom prst="rect">
            <a:avLst/>
          </a:prstGeom>
          <a:noFill/>
        </p:spPr>
        <p:txBody>
          <a:bodyPr wrap="square" rtlCol="0">
            <a:spAutoFit/>
          </a:bodyPr>
          <a:lstStyle/>
          <a:p>
            <a:r>
              <a:rPr lang="en-GB" sz="1600" dirty="0"/>
              <a:t>PIV result (different time steps)</a:t>
            </a:r>
          </a:p>
        </p:txBody>
      </p:sp>
      <p:sp>
        <p:nvSpPr>
          <p:cNvPr id="15" name="TextBox 14">
            <a:extLst>
              <a:ext uri="{FF2B5EF4-FFF2-40B4-BE49-F238E27FC236}">
                <a16:creationId xmlns:a16="http://schemas.microsoft.com/office/drawing/2014/main" id="{228E8C23-EBC2-644C-8DB6-C74E74F7CB9D}"/>
              </a:ext>
            </a:extLst>
          </p:cNvPr>
          <p:cNvSpPr txBox="1"/>
          <p:nvPr/>
        </p:nvSpPr>
        <p:spPr>
          <a:xfrm>
            <a:off x="5926239" y="3768175"/>
            <a:ext cx="4467828" cy="338554"/>
          </a:xfrm>
          <a:prstGeom prst="rect">
            <a:avLst/>
          </a:prstGeom>
          <a:noFill/>
        </p:spPr>
        <p:txBody>
          <a:bodyPr wrap="square" rtlCol="0">
            <a:spAutoFit/>
          </a:bodyPr>
          <a:lstStyle/>
          <a:p>
            <a:pPr algn="ctr"/>
            <a:r>
              <a:rPr lang="en-GB" sz="1600" dirty="0"/>
              <a:t>Network inference (different time steps)</a:t>
            </a:r>
          </a:p>
        </p:txBody>
      </p:sp>
    </p:spTree>
    <p:extLst>
      <p:ext uri="{BB962C8B-B14F-4D97-AF65-F5344CB8AC3E}">
        <p14:creationId xmlns:p14="http://schemas.microsoft.com/office/powerpoint/2010/main" val="2085921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1538F8E-A735-4CC9-A158-08186CFBEC1F}"/>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A1D75098-AAD2-403F-B495-5CCC074A1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042E7026-FF74-45D7-AEB7-61D9AA3E8D34}"/>
                </a:ext>
              </a:extLst>
            </p:cNvPr>
            <p:cNvPicPr>
              <a:picLocks noChangeAspect="1"/>
            </p:cNvPicPr>
            <p:nvPr/>
          </p:nvPicPr>
          <p:blipFill rotWithShape="1">
            <a:blip r:embed="rId3">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68F19F84-05FF-428A-A4AA-BA5444792220}"/>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Results</a:t>
            </a:r>
          </a:p>
        </p:txBody>
      </p:sp>
      <p:sp>
        <p:nvSpPr>
          <p:cNvPr id="8" name="Content Placeholder 2">
            <a:extLst>
              <a:ext uri="{FF2B5EF4-FFF2-40B4-BE49-F238E27FC236}">
                <a16:creationId xmlns:a16="http://schemas.microsoft.com/office/drawing/2014/main" id="{D878283B-4C27-43EA-AE78-A628C173EF20}"/>
              </a:ext>
            </a:extLst>
          </p:cNvPr>
          <p:cNvSpPr>
            <a:spLocks noGrp="1"/>
          </p:cNvSpPr>
          <p:nvPr>
            <p:ph idx="1"/>
          </p:nvPr>
        </p:nvSpPr>
        <p:spPr>
          <a:xfrm>
            <a:off x="838200" y="1825625"/>
            <a:ext cx="10515600" cy="4351338"/>
          </a:xfrm>
        </p:spPr>
        <p:txBody>
          <a:bodyPr/>
          <a:lstStyle/>
          <a:p>
            <a:r>
              <a:rPr lang="en-GB" dirty="0"/>
              <a:t>Test on lab data</a:t>
            </a:r>
          </a:p>
        </p:txBody>
      </p:sp>
      <p:sp>
        <p:nvSpPr>
          <p:cNvPr id="25" name="Footer Placeholder 24">
            <a:extLst>
              <a:ext uri="{FF2B5EF4-FFF2-40B4-BE49-F238E27FC236}">
                <a16:creationId xmlns:a16="http://schemas.microsoft.com/office/drawing/2014/main" id="{431F2906-24AC-9A46-AC11-98360FB824C5}"/>
              </a:ext>
            </a:extLst>
          </p:cNvPr>
          <p:cNvSpPr>
            <a:spLocks noGrp="1"/>
          </p:cNvSpPr>
          <p:nvPr>
            <p:ph type="ftr" sz="quarter" idx="11"/>
          </p:nvPr>
        </p:nvSpPr>
        <p:spPr/>
        <p:txBody>
          <a:bodyPr/>
          <a:lstStyle/>
          <a:p>
            <a:r>
              <a:rPr lang="en-GB"/>
              <a:t>ACSE 9 - Independent Research Project - Mingrui Zhang</a:t>
            </a:r>
          </a:p>
        </p:txBody>
      </p:sp>
      <p:pic>
        <p:nvPicPr>
          <p:cNvPr id="9" name="Picture 8">
            <a:extLst>
              <a:ext uri="{FF2B5EF4-FFF2-40B4-BE49-F238E27FC236}">
                <a16:creationId xmlns:a16="http://schemas.microsoft.com/office/drawing/2014/main" id="{B50FE583-700B-441A-BAE3-6A272A1F31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7425" y="2612240"/>
            <a:ext cx="7848910" cy="3061983"/>
          </a:xfrm>
          <a:prstGeom prst="rect">
            <a:avLst/>
          </a:prstGeom>
        </p:spPr>
      </p:pic>
      <p:sp>
        <p:nvSpPr>
          <p:cNvPr id="17" name="TextBox 16">
            <a:extLst>
              <a:ext uri="{FF2B5EF4-FFF2-40B4-BE49-F238E27FC236}">
                <a16:creationId xmlns:a16="http://schemas.microsoft.com/office/drawing/2014/main" id="{56545B5D-AF37-41A8-892A-E6D9253751D0}"/>
              </a:ext>
            </a:extLst>
          </p:cNvPr>
          <p:cNvSpPr txBox="1"/>
          <p:nvPr/>
        </p:nvSpPr>
        <p:spPr>
          <a:xfrm>
            <a:off x="2724150" y="5773114"/>
            <a:ext cx="7948308" cy="338554"/>
          </a:xfrm>
          <a:prstGeom prst="rect">
            <a:avLst/>
          </a:prstGeom>
          <a:noFill/>
        </p:spPr>
        <p:txBody>
          <a:bodyPr wrap="square" rtlCol="0">
            <a:spAutoFit/>
          </a:bodyPr>
          <a:lstStyle/>
          <a:p>
            <a:r>
              <a:rPr lang="en-GB" sz="1600" dirty="0"/>
              <a:t>Mean velocity and its standard deviation (from cylinder centre to end of the downstream)</a:t>
            </a:r>
          </a:p>
        </p:txBody>
      </p:sp>
    </p:spTree>
    <p:extLst>
      <p:ext uri="{BB962C8B-B14F-4D97-AF65-F5344CB8AC3E}">
        <p14:creationId xmlns:p14="http://schemas.microsoft.com/office/powerpoint/2010/main" val="2343139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1538F8E-A735-4CC9-A158-08186CFBEC1F}"/>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A1D75098-AAD2-403F-B495-5CCC074A1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042E7026-FF74-45D7-AEB7-61D9AA3E8D34}"/>
                </a:ext>
              </a:extLst>
            </p:cNvPr>
            <p:cNvPicPr>
              <a:picLocks noChangeAspect="1"/>
            </p:cNvPicPr>
            <p:nvPr/>
          </p:nvPicPr>
          <p:blipFill rotWithShape="1">
            <a:blip r:embed="rId3">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68F19F84-05FF-428A-A4AA-BA5444792220}"/>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Results</a:t>
            </a:r>
          </a:p>
        </p:txBody>
      </p:sp>
      <p:sp>
        <p:nvSpPr>
          <p:cNvPr id="8" name="Content Placeholder 2">
            <a:extLst>
              <a:ext uri="{FF2B5EF4-FFF2-40B4-BE49-F238E27FC236}">
                <a16:creationId xmlns:a16="http://schemas.microsoft.com/office/drawing/2014/main" id="{D878283B-4C27-43EA-AE78-A628C173EF20}"/>
              </a:ext>
            </a:extLst>
          </p:cNvPr>
          <p:cNvSpPr>
            <a:spLocks noGrp="1"/>
          </p:cNvSpPr>
          <p:nvPr>
            <p:ph idx="1"/>
          </p:nvPr>
        </p:nvSpPr>
        <p:spPr>
          <a:xfrm>
            <a:off x="838200" y="1825625"/>
            <a:ext cx="10515600" cy="4351338"/>
          </a:xfrm>
        </p:spPr>
        <p:txBody>
          <a:bodyPr/>
          <a:lstStyle/>
          <a:p>
            <a:r>
              <a:rPr lang="en-GB" dirty="0"/>
              <a:t>Efficiency </a:t>
            </a:r>
          </a:p>
        </p:txBody>
      </p:sp>
      <p:pic>
        <p:nvPicPr>
          <p:cNvPr id="3" name="Picture 2" descr="A screenshot of a cell phone&#10;&#10;Description automatically generated">
            <a:extLst>
              <a:ext uri="{FF2B5EF4-FFF2-40B4-BE49-F238E27FC236}">
                <a16:creationId xmlns:a16="http://schemas.microsoft.com/office/drawing/2014/main" id="{B1EF9BFB-CC48-8D40-AD20-B5AC618D72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3050" y="2525184"/>
            <a:ext cx="9105900" cy="2593150"/>
          </a:xfrm>
          <a:prstGeom prst="rect">
            <a:avLst/>
          </a:prstGeom>
        </p:spPr>
      </p:pic>
      <p:sp>
        <p:nvSpPr>
          <p:cNvPr id="10" name="Footer Placeholder 9">
            <a:extLst>
              <a:ext uri="{FF2B5EF4-FFF2-40B4-BE49-F238E27FC236}">
                <a16:creationId xmlns:a16="http://schemas.microsoft.com/office/drawing/2014/main" id="{F609AEEF-0FBA-FA49-AEF9-655F48F18C72}"/>
              </a:ext>
            </a:extLst>
          </p:cNvPr>
          <p:cNvSpPr>
            <a:spLocks noGrp="1"/>
          </p:cNvSpPr>
          <p:nvPr>
            <p:ph type="ftr" sz="quarter" idx="11"/>
          </p:nvPr>
        </p:nvSpPr>
        <p:spPr/>
        <p:txBody>
          <a:bodyPr/>
          <a:lstStyle/>
          <a:p>
            <a:r>
              <a:rPr lang="en-GB"/>
              <a:t>ACSE 9 - Independent Research Project - Mingrui Zhang</a:t>
            </a:r>
          </a:p>
        </p:txBody>
      </p:sp>
    </p:spTree>
    <p:extLst>
      <p:ext uri="{BB962C8B-B14F-4D97-AF65-F5344CB8AC3E}">
        <p14:creationId xmlns:p14="http://schemas.microsoft.com/office/powerpoint/2010/main" val="476231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E7D8BC-E5B0-4A8E-92E2-B9A2BEE26E9A}"/>
              </a:ext>
            </a:extLst>
          </p:cNvPr>
          <p:cNvSpPr>
            <a:spLocks noGrp="1"/>
          </p:cNvSpPr>
          <p:nvPr>
            <p:ph idx="1"/>
          </p:nvPr>
        </p:nvSpPr>
        <p:spPr>
          <a:xfrm>
            <a:off x="567159" y="1979671"/>
            <a:ext cx="10777117" cy="5185600"/>
          </a:xfrm>
        </p:spPr>
        <p:txBody>
          <a:bodyPr>
            <a:normAutofit/>
          </a:bodyPr>
          <a:lstStyle/>
          <a:p>
            <a:r>
              <a:rPr lang="en-GB" dirty="0"/>
              <a:t>Project highlights</a:t>
            </a:r>
          </a:p>
          <a:p>
            <a:pPr lvl="1">
              <a:lnSpc>
                <a:spcPct val="140000"/>
              </a:lnSpc>
              <a:buFontTx/>
              <a:buChar char="-"/>
            </a:pPr>
            <a:r>
              <a:rPr lang="en-US" b="1" dirty="0"/>
              <a:t>Developed and implemented the new Particle-Net</a:t>
            </a:r>
          </a:p>
          <a:p>
            <a:pPr lvl="1">
              <a:lnSpc>
                <a:spcPct val="140000"/>
              </a:lnSpc>
              <a:buFontTx/>
              <a:buChar char="-"/>
            </a:pPr>
            <a:r>
              <a:rPr lang="en-GB" dirty="0"/>
              <a:t>Demonstrated that it </a:t>
            </a:r>
            <a:r>
              <a:rPr lang="en-GB" b="1" dirty="0"/>
              <a:t>outperforms state-of-the-art PIV software </a:t>
            </a:r>
            <a:r>
              <a:rPr lang="en-GB" b="1" dirty="0" err="1"/>
              <a:t>PIVlab</a:t>
            </a:r>
            <a:r>
              <a:rPr lang="en-GB" b="1" dirty="0"/>
              <a:t> </a:t>
            </a:r>
            <a:r>
              <a:rPr lang="en-GB" dirty="0"/>
              <a:t>(WIDIM method) for synthetically generated data, </a:t>
            </a:r>
            <a:r>
              <a:rPr lang="en-GB" b="1" dirty="0"/>
              <a:t>both in terms of accuracy and efficiency</a:t>
            </a:r>
            <a:r>
              <a:rPr lang="en-GB" dirty="0"/>
              <a:t>, especially when considering extremely low-quality particle images</a:t>
            </a:r>
            <a:endParaRPr lang="en-US" dirty="0"/>
          </a:p>
          <a:p>
            <a:pPr lvl="1">
              <a:lnSpc>
                <a:spcPct val="140000"/>
              </a:lnSpc>
              <a:buFontTx/>
              <a:buChar char="-"/>
            </a:pPr>
            <a:r>
              <a:rPr lang="en-US" dirty="0"/>
              <a:t>Software written for flow field particle data generation, including use of Thetis CFD software</a:t>
            </a:r>
          </a:p>
          <a:p>
            <a:pPr lvl="1">
              <a:lnSpc>
                <a:spcPct val="140000"/>
              </a:lnSpc>
              <a:buFontTx/>
              <a:buChar char="-"/>
            </a:pPr>
            <a:r>
              <a:rPr lang="en-US" dirty="0"/>
              <a:t>Developed synthetic and lab based data processing/analysis tool</a:t>
            </a:r>
            <a:endParaRPr lang="en-GB" dirty="0"/>
          </a:p>
          <a:p>
            <a:pPr marL="457200" lvl="1" indent="0">
              <a:buNone/>
            </a:pPr>
            <a:endParaRPr lang="en-GB" dirty="0"/>
          </a:p>
        </p:txBody>
      </p:sp>
      <p:grpSp>
        <p:nvGrpSpPr>
          <p:cNvPr id="4" name="Group 3">
            <a:extLst>
              <a:ext uri="{FF2B5EF4-FFF2-40B4-BE49-F238E27FC236}">
                <a16:creationId xmlns:a16="http://schemas.microsoft.com/office/drawing/2014/main" id="{7925EC1C-A98B-4EC3-8ACF-3CF21374F896}"/>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A0D3F3E0-5449-4E6D-A183-E24064DBC9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BA5CE93B-F7C6-452F-A37C-B95723C4ABB6}"/>
                </a:ext>
              </a:extLst>
            </p:cNvPr>
            <p:cNvPicPr>
              <a:picLocks noChangeAspect="1"/>
            </p:cNvPicPr>
            <p:nvPr/>
          </p:nvPicPr>
          <p:blipFill rotWithShape="1">
            <a:blip r:embed="rId2">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EBAAED2E-BD04-43C8-95B5-0A7B831E7FAA}"/>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Discussion</a:t>
            </a:r>
          </a:p>
        </p:txBody>
      </p:sp>
      <p:sp>
        <p:nvSpPr>
          <p:cNvPr id="2" name="Footer Placeholder 1">
            <a:extLst>
              <a:ext uri="{FF2B5EF4-FFF2-40B4-BE49-F238E27FC236}">
                <a16:creationId xmlns:a16="http://schemas.microsoft.com/office/drawing/2014/main" id="{7B15C3A7-4ADB-EA43-AAE2-A2CBB0AC57C6}"/>
              </a:ext>
            </a:extLst>
          </p:cNvPr>
          <p:cNvSpPr>
            <a:spLocks noGrp="1"/>
          </p:cNvSpPr>
          <p:nvPr>
            <p:ph type="ftr" sz="quarter" idx="11"/>
          </p:nvPr>
        </p:nvSpPr>
        <p:spPr/>
        <p:txBody>
          <a:bodyPr/>
          <a:lstStyle/>
          <a:p>
            <a:r>
              <a:rPr lang="en-GB"/>
              <a:t>ACSE 9 - Independent Research Project - Mingrui Zhang</a:t>
            </a:r>
          </a:p>
        </p:txBody>
      </p:sp>
    </p:spTree>
    <p:extLst>
      <p:ext uri="{BB962C8B-B14F-4D97-AF65-F5344CB8AC3E}">
        <p14:creationId xmlns:p14="http://schemas.microsoft.com/office/powerpoint/2010/main" val="269695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333F28F-63ED-C744-A6AE-6AC9439E7C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1051" y="5160046"/>
            <a:ext cx="9604698" cy="1600783"/>
          </a:xfrm>
          <a:prstGeom prst="rect">
            <a:avLst/>
          </a:prstGeom>
        </p:spPr>
      </p:pic>
      <p:sp>
        <p:nvSpPr>
          <p:cNvPr id="2" name="Rectangle 1">
            <a:extLst>
              <a:ext uri="{FF2B5EF4-FFF2-40B4-BE49-F238E27FC236}">
                <a16:creationId xmlns:a16="http://schemas.microsoft.com/office/drawing/2014/main" id="{602E0409-0DF7-FF40-8024-05394ACF7AC4}"/>
              </a:ext>
            </a:extLst>
          </p:cNvPr>
          <p:cNvSpPr/>
          <p:nvPr/>
        </p:nvSpPr>
        <p:spPr>
          <a:xfrm>
            <a:off x="4132162" y="5160046"/>
            <a:ext cx="5372425" cy="160078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4" name="Group 3">
            <a:extLst>
              <a:ext uri="{FF2B5EF4-FFF2-40B4-BE49-F238E27FC236}">
                <a16:creationId xmlns:a16="http://schemas.microsoft.com/office/drawing/2014/main" id="{7925EC1C-A98B-4EC3-8ACF-3CF21374F896}"/>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A0D3F3E0-5449-4E6D-A183-E24064DBC9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BA5CE93B-F7C6-452F-A37C-B95723C4ABB6}"/>
                </a:ext>
              </a:extLst>
            </p:cNvPr>
            <p:cNvPicPr>
              <a:picLocks noChangeAspect="1"/>
            </p:cNvPicPr>
            <p:nvPr/>
          </p:nvPicPr>
          <p:blipFill rotWithShape="1">
            <a:blip r:embed="rId4">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EBAAED2E-BD04-43C8-95B5-0A7B831E7FAA}"/>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Discussion</a:t>
            </a:r>
          </a:p>
        </p:txBody>
      </p:sp>
      <p:sp>
        <p:nvSpPr>
          <p:cNvPr id="8" name="Content Placeholder 2">
            <a:extLst>
              <a:ext uri="{FF2B5EF4-FFF2-40B4-BE49-F238E27FC236}">
                <a16:creationId xmlns:a16="http://schemas.microsoft.com/office/drawing/2014/main" id="{18667977-46EA-A04F-AE77-CD29A8CFDD7C}"/>
              </a:ext>
            </a:extLst>
          </p:cNvPr>
          <p:cNvSpPr txBox="1">
            <a:spLocks/>
          </p:cNvSpPr>
          <p:nvPr/>
        </p:nvSpPr>
        <p:spPr>
          <a:xfrm>
            <a:off x="639308" y="1902371"/>
            <a:ext cx="6618018" cy="435031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Future work</a:t>
            </a:r>
          </a:p>
          <a:p>
            <a:pPr lvl="1">
              <a:lnSpc>
                <a:spcPct val="140000"/>
              </a:lnSpc>
              <a:buFontTx/>
              <a:buChar char="-"/>
            </a:pPr>
            <a:r>
              <a:rPr lang="en-GB" dirty="0"/>
              <a:t>Train on a larger dataset – different kinds of flows</a:t>
            </a:r>
          </a:p>
          <a:p>
            <a:pPr lvl="1">
              <a:lnSpc>
                <a:spcPct val="140000"/>
              </a:lnSpc>
              <a:buFontTx/>
              <a:buChar char="-"/>
            </a:pPr>
            <a:r>
              <a:rPr lang="en-GB" dirty="0"/>
              <a:t>Combine with traditional robust approaches for feature extraction, such as the variational method to enhance the extracted features</a:t>
            </a:r>
          </a:p>
          <a:p>
            <a:pPr lvl="1">
              <a:lnSpc>
                <a:spcPct val="140000"/>
              </a:lnSpc>
              <a:buFontTx/>
              <a:buChar char="-"/>
            </a:pPr>
            <a:r>
              <a:rPr lang="en-GB" dirty="0"/>
              <a:t>Reduce layers while maintaining accuracy</a:t>
            </a:r>
          </a:p>
          <a:p>
            <a:pPr lvl="1">
              <a:lnSpc>
                <a:spcPct val="140000"/>
              </a:lnSpc>
              <a:buFontTx/>
              <a:buChar char="-"/>
            </a:pPr>
            <a:r>
              <a:rPr lang="en-GB" dirty="0"/>
              <a:t>Separate extraction net for each image per pair</a:t>
            </a:r>
          </a:p>
        </p:txBody>
      </p:sp>
      <p:sp>
        <p:nvSpPr>
          <p:cNvPr id="10" name="Footer Placeholder 9">
            <a:extLst>
              <a:ext uri="{FF2B5EF4-FFF2-40B4-BE49-F238E27FC236}">
                <a16:creationId xmlns:a16="http://schemas.microsoft.com/office/drawing/2014/main" id="{087BB5E9-AC14-7545-A750-1D764C6CFEFF}"/>
              </a:ext>
            </a:extLst>
          </p:cNvPr>
          <p:cNvSpPr>
            <a:spLocks noGrp="1"/>
          </p:cNvSpPr>
          <p:nvPr>
            <p:ph type="ftr" sz="quarter" idx="11"/>
          </p:nvPr>
        </p:nvSpPr>
        <p:spPr/>
        <p:txBody>
          <a:bodyPr/>
          <a:lstStyle/>
          <a:p>
            <a:r>
              <a:rPr lang="en-GB"/>
              <a:t>ACSE 9 - Independent Research Project - Mingrui Zhang</a:t>
            </a:r>
          </a:p>
        </p:txBody>
      </p:sp>
      <p:sp>
        <p:nvSpPr>
          <p:cNvPr id="9" name="Content Placeholder 2">
            <a:extLst>
              <a:ext uri="{FF2B5EF4-FFF2-40B4-BE49-F238E27FC236}">
                <a16:creationId xmlns:a16="http://schemas.microsoft.com/office/drawing/2014/main" id="{9A13EA7D-FF24-430F-8A9B-5424BC7C9295}"/>
              </a:ext>
            </a:extLst>
          </p:cNvPr>
          <p:cNvSpPr txBox="1">
            <a:spLocks/>
          </p:cNvSpPr>
          <p:nvPr/>
        </p:nvSpPr>
        <p:spPr>
          <a:xfrm>
            <a:off x="7190045" y="1914453"/>
            <a:ext cx="4944197" cy="43503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Possible Applications</a:t>
            </a:r>
          </a:p>
          <a:p>
            <a:pPr lvl="1">
              <a:lnSpc>
                <a:spcPct val="140000"/>
              </a:lnSpc>
              <a:buFontTx/>
              <a:buChar char="-"/>
            </a:pPr>
            <a:r>
              <a:rPr lang="en-GB" sz="2200" dirty="0"/>
              <a:t>Faster, better lab diagnostic tool</a:t>
            </a:r>
          </a:p>
          <a:p>
            <a:pPr lvl="1">
              <a:lnSpc>
                <a:spcPct val="140000"/>
              </a:lnSpc>
              <a:buFontTx/>
              <a:buChar char="-"/>
            </a:pPr>
            <a:r>
              <a:rPr lang="en-GB" sz="2200" dirty="0"/>
              <a:t>Coastal flow inference from unmanned aerial vehicle photos and high-resolution satellites</a:t>
            </a:r>
          </a:p>
          <a:p>
            <a:pPr lvl="1">
              <a:lnSpc>
                <a:spcPct val="140000"/>
              </a:lnSpc>
              <a:buFontTx/>
              <a:buChar char="-"/>
            </a:pPr>
            <a:r>
              <a:rPr lang="en-GB" sz="2200" dirty="0"/>
              <a:t>Real-time coastal hazard monitoring</a:t>
            </a:r>
          </a:p>
          <a:p>
            <a:pPr lvl="1">
              <a:lnSpc>
                <a:spcPct val="140000"/>
              </a:lnSpc>
              <a:buFontTx/>
              <a:buChar char="-"/>
            </a:pPr>
            <a:r>
              <a:rPr lang="en-GB" sz="2200" dirty="0"/>
              <a:t>…</a:t>
            </a:r>
          </a:p>
        </p:txBody>
      </p:sp>
    </p:spTree>
    <p:extLst>
      <p:ext uri="{BB962C8B-B14F-4D97-AF65-F5344CB8AC3E}">
        <p14:creationId xmlns:p14="http://schemas.microsoft.com/office/powerpoint/2010/main" val="1922105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810C0FC-3E3E-485B-84D2-359CCD2887E3}"/>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3DEAFB0C-0608-4336-A1D4-B67B30C49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4D471526-8ECF-4EB7-AC7C-B27FB646F454}"/>
                </a:ext>
              </a:extLst>
            </p:cNvPr>
            <p:cNvPicPr>
              <a:picLocks noChangeAspect="1"/>
            </p:cNvPicPr>
            <p:nvPr/>
          </p:nvPicPr>
          <p:blipFill rotWithShape="1">
            <a:blip r:embed="rId2">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07DCC535-BA6F-4F1B-831E-00F865D21A40}"/>
              </a:ext>
            </a:extLst>
          </p:cNvPr>
          <p:cNvSpPr txBox="1">
            <a:spLocks/>
          </p:cNvSpPr>
          <p:nvPr/>
        </p:nvSpPr>
        <p:spPr>
          <a:xfrm>
            <a:off x="4877765" y="27662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Q &amp; A</a:t>
            </a:r>
          </a:p>
        </p:txBody>
      </p:sp>
      <p:sp>
        <p:nvSpPr>
          <p:cNvPr id="8" name="Footer Placeholder 7">
            <a:extLst>
              <a:ext uri="{FF2B5EF4-FFF2-40B4-BE49-F238E27FC236}">
                <a16:creationId xmlns:a16="http://schemas.microsoft.com/office/drawing/2014/main" id="{4692136B-1C22-DB48-96CB-4795EE3AB5C3}"/>
              </a:ext>
            </a:extLst>
          </p:cNvPr>
          <p:cNvSpPr>
            <a:spLocks noGrp="1"/>
          </p:cNvSpPr>
          <p:nvPr>
            <p:ph type="ftr" sz="quarter" idx="11"/>
          </p:nvPr>
        </p:nvSpPr>
        <p:spPr/>
        <p:txBody>
          <a:bodyPr/>
          <a:lstStyle/>
          <a:p>
            <a:r>
              <a:rPr lang="en-GB"/>
              <a:t>ACSE 9 - Independent Research Project - Mingrui Zhang</a:t>
            </a:r>
          </a:p>
        </p:txBody>
      </p:sp>
    </p:spTree>
    <p:extLst>
      <p:ext uri="{BB962C8B-B14F-4D97-AF65-F5344CB8AC3E}">
        <p14:creationId xmlns:p14="http://schemas.microsoft.com/office/powerpoint/2010/main" val="3845687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810C0FC-3E3E-485B-84D2-359CCD2887E3}"/>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3DEAFB0C-0608-4336-A1D4-B67B30C49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4D471526-8ECF-4EB7-AC7C-B27FB646F454}"/>
                </a:ext>
              </a:extLst>
            </p:cNvPr>
            <p:cNvPicPr>
              <a:picLocks noChangeAspect="1"/>
            </p:cNvPicPr>
            <p:nvPr/>
          </p:nvPicPr>
          <p:blipFill rotWithShape="1">
            <a:blip r:embed="rId2">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07DCC535-BA6F-4F1B-831E-00F865D21A40}"/>
              </a:ext>
            </a:extLst>
          </p:cNvPr>
          <p:cNvSpPr txBox="1">
            <a:spLocks/>
          </p:cNvSpPr>
          <p:nvPr/>
        </p:nvSpPr>
        <p:spPr>
          <a:xfrm>
            <a:off x="828676" y="27662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latin typeface="Microsoft JhengHei" panose="020B0604030504040204" pitchFamily="34" charset="-120"/>
                <a:ea typeface="Microsoft JhengHei" panose="020B0604030504040204" pitchFamily="34" charset="-120"/>
                <a:cs typeface="Calibri" panose="020F0502020204030204" pitchFamily="34" charset="0"/>
              </a:rPr>
              <a:t>Thank you</a:t>
            </a:r>
          </a:p>
        </p:txBody>
      </p:sp>
      <p:sp>
        <p:nvSpPr>
          <p:cNvPr id="8" name="Footer Placeholder 7">
            <a:extLst>
              <a:ext uri="{FF2B5EF4-FFF2-40B4-BE49-F238E27FC236}">
                <a16:creationId xmlns:a16="http://schemas.microsoft.com/office/drawing/2014/main" id="{4692136B-1C22-DB48-96CB-4795EE3AB5C3}"/>
              </a:ext>
            </a:extLst>
          </p:cNvPr>
          <p:cNvSpPr>
            <a:spLocks noGrp="1"/>
          </p:cNvSpPr>
          <p:nvPr>
            <p:ph type="ftr" sz="quarter" idx="11"/>
          </p:nvPr>
        </p:nvSpPr>
        <p:spPr/>
        <p:txBody>
          <a:bodyPr/>
          <a:lstStyle/>
          <a:p>
            <a:r>
              <a:rPr lang="en-GB"/>
              <a:t>ACSE 9 - Independent Research Project - Mingrui Zhang</a:t>
            </a:r>
          </a:p>
        </p:txBody>
      </p:sp>
    </p:spTree>
    <p:extLst>
      <p:ext uri="{BB962C8B-B14F-4D97-AF65-F5344CB8AC3E}">
        <p14:creationId xmlns:p14="http://schemas.microsoft.com/office/powerpoint/2010/main" val="539573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2184783-E600-4A80-B89D-76C949F1B632}"/>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570805AC-B86F-48CF-90C6-A9FD22B07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A95EC565-31E3-48FA-864A-A55CA83122B3}"/>
                </a:ext>
              </a:extLst>
            </p:cNvPr>
            <p:cNvPicPr>
              <a:picLocks noChangeAspect="1"/>
            </p:cNvPicPr>
            <p:nvPr/>
          </p:nvPicPr>
          <p:blipFill rotWithShape="1">
            <a:blip r:embed="rId3">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862B3C13-85B0-4B44-A270-C7FAC9F9112C}"/>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Introduction</a:t>
            </a:r>
          </a:p>
        </p:txBody>
      </p:sp>
      <p:sp>
        <p:nvSpPr>
          <p:cNvPr id="2" name="Footer Placeholder 1">
            <a:extLst>
              <a:ext uri="{FF2B5EF4-FFF2-40B4-BE49-F238E27FC236}">
                <a16:creationId xmlns:a16="http://schemas.microsoft.com/office/drawing/2014/main" id="{A1EF768E-69FC-694C-9AE6-94C9EC0AF4B3}"/>
              </a:ext>
            </a:extLst>
          </p:cNvPr>
          <p:cNvSpPr>
            <a:spLocks noGrp="1"/>
          </p:cNvSpPr>
          <p:nvPr>
            <p:ph type="ftr" sz="quarter" idx="11"/>
          </p:nvPr>
        </p:nvSpPr>
        <p:spPr/>
        <p:txBody>
          <a:bodyPr/>
          <a:lstStyle/>
          <a:p>
            <a:r>
              <a:rPr lang="en-GB"/>
              <a:t>ACSE 9 - Independent Research Project - Mingrui Zhang</a:t>
            </a:r>
          </a:p>
        </p:txBody>
      </p:sp>
      <p:sp>
        <p:nvSpPr>
          <p:cNvPr id="8" name="Content Placeholder 2">
            <a:extLst>
              <a:ext uri="{FF2B5EF4-FFF2-40B4-BE49-F238E27FC236}">
                <a16:creationId xmlns:a16="http://schemas.microsoft.com/office/drawing/2014/main" id="{FBCE9AB6-741E-495A-8876-59B9EF7D12AB}"/>
              </a:ext>
            </a:extLst>
          </p:cNvPr>
          <p:cNvSpPr>
            <a:spLocks noGrp="1"/>
          </p:cNvSpPr>
          <p:nvPr>
            <p:ph idx="1"/>
          </p:nvPr>
        </p:nvSpPr>
        <p:spPr>
          <a:xfrm>
            <a:off x="838201" y="1825625"/>
            <a:ext cx="6857999" cy="4351338"/>
          </a:xfrm>
        </p:spPr>
        <p:txBody>
          <a:bodyPr>
            <a:normAutofit lnSpcReduction="10000"/>
          </a:bodyPr>
          <a:lstStyle/>
          <a:p>
            <a:pPr>
              <a:spcAft>
                <a:spcPts val="600"/>
              </a:spcAft>
            </a:pPr>
            <a:r>
              <a:rPr lang="en-GB" dirty="0"/>
              <a:t>Difficulties for PIV method applied to ocean modelling.</a:t>
            </a:r>
          </a:p>
          <a:p>
            <a:pPr lvl="1" algn="just">
              <a:spcAft>
                <a:spcPts val="600"/>
              </a:spcAft>
            </a:pPr>
            <a:r>
              <a:rPr lang="en-GB" dirty="0"/>
              <a:t>Real oceanic data is </a:t>
            </a:r>
            <a:r>
              <a:rPr lang="en-GB" b="1" dirty="0"/>
              <a:t>much more sparse </a:t>
            </a:r>
            <a:r>
              <a:rPr lang="en-GB" dirty="0"/>
              <a:t>than lab-scale data - there are </a:t>
            </a:r>
            <a:r>
              <a:rPr lang="en-GB" b="1" dirty="0"/>
              <a:t>not always dense tracers</a:t>
            </a:r>
            <a:r>
              <a:rPr lang="en-GB" dirty="0"/>
              <a:t> in the flow field such as a high density of particles. It is hard for PIV technique to search for correlation between particles in a sparsely seeded image pair.</a:t>
            </a:r>
          </a:p>
          <a:p>
            <a:pPr lvl="1"/>
            <a:r>
              <a:rPr lang="en-GB" dirty="0"/>
              <a:t>Also, real oceanic data usually covers very large spatial scales, an </a:t>
            </a:r>
            <a:r>
              <a:rPr lang="en-GB" b="1" dirty="0"/>
              <a:t>extremely high computational cost </a:t>
            </a:r>
            <a:r>
              <a:rPr lang="en-GB" dirty="0"/>
              <a:t>can therefore be required for PIV technique to process these data.</a:t>
            </a:r>
          </a:p>
        </p:txBody>
      </p:sp>
      <p:pic>
        <p:nvPicPr>
          <p:cNvPr id="10" name="Picture 9">
            <a:extLst>
              <a:ext uri="{FF2B5EF4-FFF2-40B4-BE49-F238E27FC236}">
                <a16:creationId xmlns:a16="http://schemas.microsoft.com/office/drawing/2014/main" id="{0D8FF0B7-172E-448A-B86C-3349B751A3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6453" y="2608341"/>
            <a:ext cx="3731735" cy="2140160"/>
          </a:xfrm>
          <a:prstGeom prst="rect">
            <a:avLst/>
          </a:prstGeom>
        </p:spPr>
      </p:pic>
      <p:sp>
        <p:nvSpPr>
          <p:cNvPr id="11" name="TextBox 10">
            <a:extLst>
              <a:ext uri="{FF2B5EF4-FFF2-40B4-BE49-F238E27FC236}">
                <a16:creationId xmlns:a16="http://schemas.microsoft.com/office/drawing/2014/main" id="{95CBDE7D-7F03-42B1-A546-6CF5D7DA3EA7}"/>
              </a:ext>
            </a:extLst>
          </p:cNvPr>
          <p:cNvSpPr txBox="1"/>
          <p:nvPr/>
        </p:nvSpPr>
        <p:spPr>
          <a:xfrm>
            <a:off x="7570531" y="4835185"/>
            <a:ext cx="4383072" cy="307777"/>
          </a:xfrm>
          <a:prstGeom prst="rect">
            <a:avLst/>
          </a:prstGeom>
          <a:noFill/>
        </p:spPr>
        <p:txBody>
          <a:bodyPr wrap="square" rtlCol="0">
            <a:spAutoFit/>
          </a:bodyPr>
          <a:lstStyle/>
          <a:p>
            <a:pPr algn="ctr"/>
            <a:r>
              <a:rPr lang="en-GB" sz="1400" dirty="0" err="1"/>
              <a:t>Lagrangian</a:t>
            </a:r>
            <a:r>
              <a:rPr lang="en-GB" sz="1400" dirty="0"/>
              <a:t> ocean analysis</a:t>
            </a:r>
            <a:endParaRPr lang="en-GB" sz="1100" dirty="0"/>
          </a:p>
        </p:txBody>
      </p:sp>
      <p:sp>
        <p:nvSpPr>
          <p:cNvPr id="12" name="TextBox 11">
            <a:extLst>
              <a:ext uri="{FF2B5EF4-FFF2-40B4-BE49-F238E27FC236}">
                <a16:creationId xmlns:a16="http://schemas.microsoft.com/office/drawing/2014/main" id="{6F8C3940-2FF2-4EFC-95DC-45E5560379FA}"/>
              </a:ext>
            </a:extLst>
          </p:cNvPr>
          <p:cNvSpPr txBox="1"/>
          <p:nvPr/>
        </p:nvSpPr>
        <p:spPr>
          <a:xfrm>
            <a:off x="7191769" y="5057158"/>
            <a:ext cx="5266266" cy="646331"/>
          </a:xfrm>
          <a:prstGeom prst="rect">
            <a:avLst/>
          </a:prstGeom>
          <a:noFill/>
        </p:spPr>
        <p:txBody>
          <a:bodyPr wrap="square" rtlCol="0">
            <a:spAutoFit/>
          </a:bodyPr>
          <a:lstStyle/>
          <a:p>
            <a:pPr algn="ctr"/>
            <a:r>
              <a:rPr lang="en-GB" sz="1200" dirty="0"/>
              <a:t>(</a:t>
            </a:r>
            <a:r>
              <a:rPr lang="en-GB" sz="1200" dirty="0" err="1"/>
              <a:t>Lagrangian</a:t>
            </a:r>
            <a:r>
              <a:rPr lang="en-GB" sz="1200" dirty="0"/>
              <a:t> ocean analysis: Fundamentals and practices</a:t>
            </a:r>
          </a:p>
          <a:p>
            <a:pPr algn="ctr"/>
            <a:r>
              <a:rPr lang="en-GB" sz="1200" dirty="0"/>
              <a:t>E Van </a:t>
            </a:r>
            <a:r>
              <a:rPr lang="en-GB" sz="1200" dirty="0" err="1"/>
              <a:t>Sebille</a:t>
            </a:r>
            <a:r>
              <a:rPr lang="en-GB" sz="1200" dirty="0"/>
              <a:t>, SM </a:t>
            </a:r>
            <a:r>
              <a:rPr lang="en-GB" sz="1200" dirty="0" err="1"/>
              <a:t>Griffies</a:t>
            </a:r>
            <a:r>
              <a:rPr lang="en-GB" sz="1200" dirty="0"/>
              <a:t>, R </a:t>
            </a:r>
            <a:r>
              <a:rPr lang="en-GB" sz="1200" dirty="0" err="1"/>
              <a:t>Abernathey</a:t>
            </a:r>
            <a:r>
              <a:rPr lang="en-GB" sz="1200" dirty="0"/>
              <a:t>, TP Adams et al</a:t>
            </a:r>
          </a:p>
          <a:p>
            <a:pPr algn="ctr"/>
            <a:r>
              <a:rPr lang="en-GB" sz="1200" dirty="0"/>
              <a:t> Ocean Modelling, 2018)</a:t>
            </a:r>
          </a:p>
        </p:txBody>
      </p:sp>
    </p:spTree>
    <p:extLst>
      <p:ext uri="{BB962C8B-B14F-4D97-AF65-F5344CB8AC3E}">
        <p14:creationId xmlns:p14="http://schemas.microsoft.com/office/powerpoint/2010/main" val="1570143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2184783-E600-4A80-B89D-76C949F1B632}"/>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570805AC-B86F-48CF-90C6-A9FD22B07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A95EC565-31E3-48FA-864A-A55CA83122B3}"/>
                </a:ext>
              </a:extLst>
            </p:cNvPr>
            <p:cNvPicPr>
              <a:picLocks noChangeAspect="1"/>
            </p:cNvPicPr>
            <p:nvPr/>
          </p:nvPicPr>
          <p:blipFill rotWithShape="1">
            <a:blip r:embed="rId3">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862B3C13-85B0-4B44-A270-C7FAC9F9112C}"/>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Research Purpose</a:t>
            </a:r>
          </a:p>
        </p:txBody>
      </p:sp>
      <p:sp>
        <p:nvSpPr>
          <p:cNvPr id="2" name="Footer Placeholder 1">
            <a:extLst>
              <a:ext uri="{FF2B5EF4-FFF2-40B4-BE49-F238E27FC236}">
                <a16:creationId xmlns:a16="http://schemas.microsoft.com/office/drawing/2014/main" id="{A1EF768E-69FC-694C-9AE6-94C9EC0AF4B3}"/>
              </a:ext>
            </a:extLst>
          </p:cNvPr>
          <p:cNvSpPr>
            <a:spLocks noGrp="1"/>
          </p:cNvSpPr>
          <p:nvPr>
            <p:ph type="ftr" sz="quarter" idx="11"/>
          </p:nvPr>
        </p:nvSpPr>
        <p:spPr/>
        <p:txBody>
          <a:bodyPr/>
          <a:lstStyle/>
          <a:p>
            <a:r>
              <a:rPr lang="en-GB"/>
              <a:t>ACSE 9 - Independent Research Project - Mingrui Zhang</a:t>
            </a:r>
          </a:p>
        </p:txBody>
      </p:sp>
      <p:sp>
        <p:nvSpPr>
          <p:cNvPr id="12" name="Content Placeholder 2">
            <a:extLst>
              <a:ext uri="{FF2B5EF4-FFF2-40B4-BE49-F238E27FC236}">
                <a16:creationId xmlns:a16="http://schemas.microsoft.com/office/drawing/2014/main" id="{3976C073-339D-4148-B0EC-648DDB5235EA}"/>
              </a:ext>
            </a:extLst>
          </p:cNvPr>
          <p:cNvSpPr>
            <a:spLocks noGrp="1"/>
          </p:cNvSpPr>
          <p:nvPr>
            <p:ph idx="1"/>
          </p:nvPr>
        </p:nvSpPr>
        <p:spPr>
          <a:xfrm>
            <a:off x="838201" y="1825625"/>
            <a:ext cx="10515599" cy="4351338"/>
          </a:xfrm>
        </p:spPr>
        <p:txBody>
          <a:bodyPr>
            <a:normAutofit/>
          </a:bodyPr>
          <a:lstStyle/>
          <a:p>
            <a:pPr>
              <a:spcAft>
                <a:spcPts val="600"/>
              </a:spcAft>
            </a:pPr>
            <a:r>
              <a:rPr lang="en-GB" dirty="0"/>
              <a:t>Objective</a:t>
            </a:r>
          </a:p>
          <a:p>
            <a:pPr lvl="1" algn="just">
              <a:spcAft>
                <a:spcPts val="600"/>
              </a:spcAft>
            </a:pPr>
            <a:r>
              <a:rPr lang="en-GB" dirty="0"/>
              <a:t>Develop a neural network alternative to PIV</a:t>
            </a:r>
          </a:p>
          <a:p>
            <a:pPr lvl="1" algn="just">
              <a:spcAft>
                <a:spcPts val="600"/>
              </a:spcAft>
            </a:pPr>
            <a:r>
              <a:rPr lang="en-GB" dirty="0"/>
              <a:t>Generate suitable synthetic dataset for network training </a:t>
            </a:r>
          </a:p>
          <a:p>
            <a:pPr lvl="1" algn="just">
              <a:spcAft>
                <a:spcPts val="600"/>
              </a:spcAft>
            </a:pPr>
            <a:r>
              <a:rPr lang="en-GB" dirty="0"/>
              <a:t>The system is expected to perform fluid flow inference given particle images</a:t>
            </a:r>
          </a:p>
          <a:p>
            <a:pPr lvl="1" algn="just">
              <a:spcAft>
                <a:spcPts val="600"/>
              </a:spcAft>
            </a:pPr>
            <a:r>
              <a:rPr lang="en-GB" dirty="0"/>
              <a:t>Robust: handle sparse particle images </a:t>
            </a:r>
          </a:p>
          <a:p>
            <a:pPr lvl="1" algn="just">
              <a:spcAft>
                <a:spcPts val="600"/>
              </a:spcAft>
            </a:pPr>
            <a:r>
              <a:rPr lang="en-GB" dirty="0"/>
              <a:t>High efficiency: real-time processing of particle images and perform inference </a:t>
            </a:r>
          </a:p>
        </p:txBody>
      </p:sp>
    </p:spTree>
    <p:extLst>
      <p:ext uri="{BB962C8B-B14F-4D97-AF65-F5344CB8AC3E}">
        <p14:creationId xmlns:p14="http://schemas.microsoft.com/office/powerpoint/2010/main" val="2920689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2184783-E600-4A80-B89D-76C949F1B632}"/>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570805AC-B86F-48CF-90C6-A9FD22B07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A95EC565-31E3-48FA-864A-A55CA83122B3}"/>
                </a:ext>
              </a:extLst>
            </p:cNvPr>
            <p:cNvPicPr>
              <a:picLocks noChangeAspect="1"/>
            </p:cNvPicPr>
            <p:nvPr/>
          </p:nvPicPr>
          <p:blipFill rotWithShape="1">
            <a:blip r:embed="rId3">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862B3C13-85B0-4B44-A270-C7FAC9F9112C}"/>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Software Architecture</a:t>
            </a:r>
          </a:p>
        </p:txBody>
      </p:sp>
      <p:pic>
        <p:nvPicPr>
          <p:cNvPr id="11" name="Picture 10">
            <a:extLst>
              <a:ext uri="{FF2B5EF4-FFF2-40B4-BE49-F238E27FC236}">
                <a16:creationId xmlns:a16="http://schemas.microsoft.com/office/drawing/2014/main" id="{C20BBE12-3930-4300-ADF2-CEBB7FD3AB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4526" y="2287499"/>
            <a:ext cx="8343900" cy="3686840"/>
          </a:xfrm>
          <a:prstGeom prst="rect">
            <a:avLst/>
          </a:prstGeom>
        </p:spPr>
      </p:pic>
      <p:sp>
        <p:nvSpPr>
          <p:cNvPr id="2" name="Footer Placeholder 1">
            <a:extLst>
              <a:ext uri="{FF2B5EF4-FFF2-40B4-BE49-F238E27FC236}">
                <a16:creationId xmlns:a16="http://schemas.microsoft.com/office/drawing/2014/main" id="{378EFAA9-19E3-7C42-B333-BC4B90A7D3FD}"/>
              </a:ext>
            </a:extLst>
          </p:cNvPr>
          <p:cNvSpPr>
            <a:spLocks noGrp="1"/>
          </p:cNvSpPr>
          <p:nvPr>
            <p:ph type="ftr" sz="quarter" idx="11"/>
          </p:nvPr>
        </p:nvSpPr>
        <p:spPr/>
        <p:txBody>
          <a:bodyPr/>
          <a:lstStyle/>
          <a:p>
            <a:r>
              <a:rPr lang="en-GB"/>
              <a:t>ACSE 9 - Independent Research Project - Mingrui Zhang</a:t>
            </a:r>
          </a:p>
        </p:txBody>
      </p:sp>
    </p:spTree>
    <p:extLst>
      <p:ext uri="{BB962C8B-B14F-4D97-AF65-F5344CB8AC3E}">
        <p14:creationId xmlns:p14="http://schemas.microsoft.com/office/powerpoint/2010/main" val="1157332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2184783-E600-4A80-B89D-76C949F1B632}"/>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570805AC-B86F-48CF-90C6-A9FD22B07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A95EC565-31E3-48FA-864A-A55CA83122B3}"/>
                </a:ext>
              </a:extLst>
            </p:cNvPr>
            <p:cNvPicPr>
              <a:picLocks noChangeAspect="1"/>
            </p:cNvPicPr>
            <p:nvPr/>
          </p:nvPicPr>
          <p:blipFill rotWithShape="1">
            <a:blip r:embed="rId3">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862B3C13-85B0-4B44-A270-C7FAC9F9112C}"/>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Software Architecture</a:t>
            </a:r>
          </a:p>
        </p:txBody>
      </p:sp>
      <p:sp>
        <p:nvSpPr>
          <p:cNvPr id="2" name="Footer Placeholder 1">
            <a:extLst>
              <a:ext uri="{FF2B5EF4-FFF2-40B4-BE49-F238E27FC236}">
                <a16:creationId xmlns:a16="http://schemas.microsoft.com/office/drawing/2014/main" id="{378EFAA9-19E3-7C42-B333-BC4B90A7D3FD}"/>
              </a:ext>
            </a:extLst>
          </p:cNvPr>
          <p:cNvSpPr>
            <a:spLocks noGrp="1"/>
          </p:cNvSpPr>
          <p:nvPr>
            <p:ph type="ftr" sz="quarter" idx="11"/>
          </p:nvPr>
        </p:nvSpPr>
        <p:spPr/>
        <p:txBody>
          <a:bodyPr/>
          <a:lstStyle/>
          <a:p>
            <a:r>
              <a:rPr lang="en-GB"/>
              <a:t>ACSE 9 - Independent Research Project - Mingrui Zhang</a:t>
            </a:r>
          </a:p>
        </p:txBody>
      </p:sp>
      <p:sp>
        <p:nvSpPr>
          <p:cNvPr id="8" name="Content Placeholder 2">
            <a:extLst>
              <a:ext uri="{FF2B5EF4-FFF2-40B4-BE49-F238E27FC236}">
                <a16:creationId xmlns:a16="http://schemas.microsoft.com/office/drawing/2014/main" id="{9624AD18-944D-0344-AA1B-7B1C82A72756}"/>
              </a:ext>
            </a:extLst>
          </p:cNvPr>
          <p:cNvSpPr>
            <a:spLocks noGrp="1"/>
          </p:cNvSpPr>
          <p:nvPr>
            <p:ph idx="1"/>
          </p:nvPr>
        </p:nvSpPr>
        <p:spPr>
          <a:xfrm>
            <a:off x="838200" y="1825625"/>
            <a:ext cx="10515600" cy="4351338"/>
          </a:xfrm>
        </p:spPr>
        <p:txBody>
          <a:bodyPr/>
          <a:lstStyle/>
          <a:p>
            <a:r>
              <a:rPr lang="en-GB" dirty="0"/>
              <a:t>Platform and libraries</a:t>
            </a:r>
          </a:p>
          <a:p>
            <a:pPr>
              <a:buFontTx/>
              <a:buChar char="-"/>
            </a:pPr>
            <a:r>
              <a:rPr lang="en-GB" dirty="0"/>
              <a:t>Firedrake</a:t>
            </a:r>
          </a:p>
          <a:p>
            <a:pPr>
              <a:buFontTx/>
              <a:buChar char="-"/>
            </a:pPr>
            <a:r>
              <a:rPr lang="en-GB" dirty="0"/>
              <a:t>Thetis</a:t>
            </a:r>
          </a:p>
          <a:p>
            <a:pPr>
              <a:buFontTx/>
              <a:buChar char="-"/>
            </a:pPr>
            <a:r>
              <a:rPr lang="en-GB" dirty="0" err="1"/>
              <a:t>PaticleModule</a:t>
            </a:r>
            <a:endParaRPr lang="en-GB" dirty="0"/>
          </a:p>
          <a:p>
            <a:pPr>
              <a:buFontTx/>
              <a:buChar char="-"/>
            </a:pPr>
            <a:r>
              <a:rPr lang="en-GB" dirty="0" err="1"/>
              <a:t>Pytorch</a:t>
            </a:r>
            <a:endParaRPr lang="en-GB" dirty="0"/>
          </a:p>
          <a:p>
            <a:pPr>
              <a:buFontTx/>
              <a:buChar char="-"/>
            </a:pPr>
            <a:r>
              <a:rPr lang="en-GB" dirty="0"/>
              <a:t>Google </a:t>
            </a:r>
            <a:r>
              <a:rPr lang="en-GB" dirty="0" err="1"/>
              <a:t>Colab</a:t>
            </a:r>
            <a:endParaRPr lang="en-GB" dirty="0"/>
          </a:p>
          <a:p>
            <a:pPr marL="0" indent="0">
              <a:buNone/>
            </a:pPr>
            <a:endParaRPr lang="en-GB" dirty="0"/>
          </a:p>
          <a:p>
            <a:pPr>
              <a:buFontTx/>
              <a:buChar char="-"/>
            </a:pPr>
            <a:endParaRPr lang="en-GB" dirty="0"/>
          </a:p>
        </p:txBody>
      </p:sp>
      <p:pic>
        <p:nvPicPr>
          <p:cNvPr id="3" name="Picture 2">
            <a:extLst>
              <a:ext uri="{FF2B5EF4-FFF2-40B4-BE49-F238E27FC236}">
                <a16:creationId xmlns:a16="http://schemas.microsoft.com/office/drawing/2014/main" id="{A94D6FCB-190F-684E-B996-17F5E3660328}"/>
              </a:ext>
            </a:extLst>
          </p:cNvPr>
          <p:cNvPicPr>
            <a:picLocks noChangeAspect="1"/>
          </p:cNvPicPr>
          <p:nvPr/>
        </p:nvPicPr>
        <p:blipFill>
          <a:blip r:embed="rId4"/>
          <a:stretch>
            <a:fillRect/>
          </a:stretch>
        </p:blipFill>
        <p:spPr>
          <a:xfrm>
            <a:off x="7063740" y="1862432"/>
            <a:ext cx="4290060" cy="722184"/>
          </a:xfrm>
          <a:prstGeom prst="rect">
            <a:avLst/>
          </a:prstGeom>
        </p:spPr>
      </p:pic>
      <p:sp>
        <p:nvSpPr>
          <p:cNvPr id="9" name="TextBox 8">
            <a:extLst>
              <a:ext uri="{FF2B5EF4-FFF2-40B4-BE49-F238E27FC236}">
                <a16:creationId xmlns:a16="http://schemas.microsoft.com/office/drawing/2014/main" id="{C54ED3BD-799F-3C4F-9881-730FAF9210C4}"/>
              </a:ext>
            </a:extLst>
          </p:cNvPr>
          <p:cNvSpPr txBox="1"/>
          <p:nvPr/>
        </p:nvSpPr>
        <p:spPr>
          <a:xfrm>
            <a:off x="838200" y="4967149"/>
            <a:ext cx="7523544" cy="1754326"/>
          </a:xfrm>
          <a:prstGeom prst="rect">
            <a:avLst/>
          </a:prstGeom>
          <a:noFill/>
        </p:spPr>
        <p:txBody>
          <a:bodyPr wrap="square" rtlCol="0">
            <a:spAutoFit/>
          </a:bodyPr>
          <a:lstStyle/>
          <a:p>
            <a:r>
              <a:rPr lang="en-US" dirty="0">
                <a:hlinkClick r:id="rId5"/>
              </a:rPr>
              <a:t>https://www.firedrakeproject.org/#</a:t>
            </a:r>
            <a:endParaRPr lang="en-US" dirty="0"/>
          </a:p>
          <a:p>
            <a:r>
              <a:rPr lang="en-US" dirty="0">
                <a:hlinkClick r:id="rId6"/>
              </a:rPr>
              <a:t>https://thetisproject.org/</a:t>
            </a:r>
            <a:endParaRPr lang="en-US" dirty="0"/>
          </a:p>
          <a:p>
            <a:r>
              <a:rPr lang="en-US" dirty="0">
                <a:hlinkClick r:id="rId7"/>
              </a:rPr>
              <a:t>https://github.com/jrper/ParticleModule</a:t>
            </a:r>
            <a:endParaRPr lang="en-US" dirty="0"/>
          </a:p>
          <a:p>
            <a:r>
              <a:rPr lang="en-US" dirty="0">
                <a:hlinkClick r:id="rId8"/>
              </a:rPr>
              <a:t>https://pytorch.org/</a:t>
            </a:r>
            <a:endParaRPr lang="en-US" dirty="0"/>
          </a:p>
          <a:p>
            <a:r>
              <a:rPr lang="en-US" dirty="0">
                <a:hlinkClick r:id="rId9"/>
              </a:rPr>
              <a:t>https://colab.research.google.com</a:t>
            </a:r>
            <a:endParaRPr lang="en-US" dirty="0"/>
          </a:p>
          <a:p>
            <a:endParaRPr lang="en-US" dirty="0"/>
          </a:p>
        </p:txBody>
      </p:sp>
      <p:pic>
        <p:nvPicPr>
          <p:cNvPr id="10" name="Picture 9">
            <a:extLst>
              <a:ext uri="{FF2B5EF4-FFF2-40B4-BE49-F238E27FC236}">
                <a16:creationId xmlns:a16="http://schemas.microsoft.com/office/drawing/2014/main" id="{E744915C-9C66-484F-A7FF-12826410DF54}"/>
              </a:ext>
            </a:extLst>
          </p:cNvPr>
          <p:cNvPicPr>
            <a:picLocks noChangeAspect="1"/>
          </p:cNvPicPr>
          <p:nvPr/>
        </p:nvPicPr>
        <p:blipFill>
          <a:blip r:embed="rId10"/>
          <a:stretch>
            <a:fillRect/>
          </a:stretch>
        </p:blipFill>
        <p:spPr>
          <a:xfrm>
            <a:off x="7063740" y="2761603"/>
            <a:ext cx="4517261" cy="837747"/>
          </a:xfrm>
          <a:prstGeom prst="rect">
            <a:avLst/>
          </a:prstGeom>
        </p:spPr>
      </p:pic>
      <p:pic>
        <p:nvPicPr>
          <p:cNvPr id="12" name="Picture 11">
            <a:extLst>
              <a:ext uri="{FF2B5EF4-FFF2-40B4-BE49-F238E27FC236}">
                <a16:creationId xmlns:a16="http://schemas.microsoft.com/office/drawing/2014/main" id="{A01144BE-0282-764E-AD6A-14C9A6327710}"/>
              </a:ext>
            </a:extLst>
          </p:cNvPr>
          <p:cNvPicPr>
            <a:picLocks noChangeAspect="1"/>
          </p:cNvPicPr>
          <p:nvPr/>
        </p:nvPicPr>
        <p:blipFill rotWithShape="1">
          <a:blip r:embed="rId11"/>
          <a:srcRect t="21710" b="22240"/>
          <a:stretch/>
        </p:blipFill>
        <p:spPr>
          <a:xfrm>
            <a:off x="7173217" y="3758220"/>
            <a:ext cx="4071105" cy="1140000"/>
          </a:xfrm>
          <a:prstGeom prst="rect">
            <a:avLst/>
          </a:prstGeom>
        </p:spPr>
      </p:pic>
      <p:pic>
        <p:nvPicPr>
          <p:cNvPr id="13" name="Picture 12">
            <a:extLst>
              <a:ext uri="{FF2B5EF4-FFF2-40B4-BE49-F238E27FC236}">
                <a16:creationId xmlns:a16="http://schemas.microsoft.com/office/drawing/2014/main" id="{2EF91A90-DFE6-9F44-84FF-FA8CA85771F3}"/>
              </a:ext>
            </a:extLst>
          </p:cNvPr>
          <p:cNvPicPr>
            <a:picLocks noChangeAspect="1"/>
          </p:cNvPicPr>
          <p:nvPr/>
        </p:nvPicPr>
        <p:blipFill>
          <a:blip r:embed="rId12"/>
          <a:stretch>
            <a:fillRect/>
          </a:stretch>
        </p:blipFill>
        <p:spPr>
          <a:xfrm>
            <a:off x="7328526" y="4740057"/>
            <a:ext cx="3680868" cy="1622238"/>
          </a:xfrm>
          <a:prstGeom prst="rect">
            <a:avLst/>
          </a:prstGeom>
        </p:spPr>
      </p:pic>
    </p:spTree>
    <p:extLst>
      <p:ext uri="{BB962C8B-B14F-4D97-AF65-F5344CB8AC3E}">
        <p14:creationId xmlns:p14="http://schemas.microsoft.com/office/powerpoint/2010/main" val="2586827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25B5A85-C226-4C92-8511-FD44C6E73CB2}"/>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320721E2-3BED-46F0-9441-6FB99C35A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B453DC3B-516D-4816-AFB5-EBA76091AA4C}"/>
                </a:ext>
              </a:extLst>
            </p:cNvPr>
            <p:cNvPicPr>
              <a:picLocks noChangeAspect="1"/>
            </p:cNvPicPr>
            <p:nvPr/>
          </p:nvPicPr>
          <p:blipFill rotWithShape="1">
            <a:blip r:embed="rId3">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704CA8F9-5924-44D5-B237-DF3A518F78B2}"/>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Data Generation</a:t>
            </a:r>
          </a:p>
        </p:txBody>
      </p:sp>
      <p:pic>
        <p:nvPicPr>
          <p:cNvPr id="3" name="Picture 2">
            <a:extLst>
              <a:ext uri="{FF2B5EF4-FFF2-40B4-BE49-F238E27FC236}">
                <a16:creationId xmlns:a16="http://schemas.microsoft.com/office/drawing/2014/main" id="{AD6896E6-9875-44F3-87BA-2EC454205B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725" y="2507741"/>
            <a:ext cx="6781800" cy="3404330"/>
          </a:xfrm>
          <a:prstGeom prst="rect">
            <a:avLst/>
          </a:prstGeom>
        </p:spPr>
      </p:pic>
      <p:sp>
        <p:nvSpPr>
          <p:cNvPr id="12" name="Content Placeholder 2">
            <a:extLst>
              <a:ext uri="{FF2B5EF4-FFF2-40B4-BE49-F238E27FC236}">
                <a16:creationId xmlns:a16="http://schemas.microsoft.com/office/drawing/2014/main" id="{DB59C476-882F-4FB0-9A97-282BF2A2B267}"/>
              </a:ext>
            </a:extLst>
          </p:cNvPr>
          <p:cNvSpPr>
            <a:spLocks noGrp="1"/>
          </p:cNvSpPr>
          <p:nvPr>
            <p:ph idx="1"/>
          </p:nvPr>
        </p:nvSpPr>
        <p:spPr>
          <a:xfrm>
            <a:off x="838200" y="1825625"/>
            <a:ext cx="10515600" cy="4351338"/>
          </a:xfrm>
        </p:spPr>
        <p:txBody>
          <a:bodyPr/>
          <a:lstStyle/>
          <a:p>
            <a:r>
              <a:rPr lang="en-GB" dirty="0"/>
              <a:t>Physical and computational setting</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842F3B0F-96E4-4377-A6E9-E5BD3CE5CC2E}"/>
                  </a:ext>
                </a:extLst>
              </p:cNvPr>
              <p:cNvSpPr txBox="1"/>
              <p:nvPr/>
            </p:nvSpPr>
            <p:spPr>
              <a:xfrm>
                <a:off x="9393593" y="3190805"/>
                <a:ext cx="991233" cy="5177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m:t>
                      </m:r>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𝑥</m:t>
                              </m:r>
                            </m:sub>
                          </m:sSub>
                          <m:r>
                            <a:rPr lang="en-GB" b="0" i="1" smtClean="0">
                              <a:latin typeface="Cambria Math" panose="02040503050406030204" pitchFamily="18" charset="0"/>
                            </a:rPr>
                            <m:t>𝐷</m:t>
                          </m:r>
                        </m:num>
                        <m:den>
                          <m:r>
                            <a:rPr lang="en-GB" b="0" i="1" smtClean="0">
                              <a:latin typeface="Cambria Math" panose="02040503050406030204" pitchFamily="18" charset="0"/>
                              <a:ea typeface="Cambria Math" panose="02040503050406030204" pitchFamily="18" charset="0"/>
                            </a:rPr>
                            <m:t>𝜈</m:t>
                          </m:r>
                        </m:den>
                      </m:f>
                    </m:oMath>
                  </m:oMathPara>
                </a14:m>
                <a:endParaRPr lang="en-GB" dirty="0"/>
              </a:p>
            </p:txBody>
          </p:sp>
        </mc:Choice>
        <mc:Fallback>
          <p:sp>
            <p:nvSpPr>
              <p:cNvPr id="8" name="TextBox 7">
                <a:extLst>
                  <a:ext uri="{FF2B5EF4-FFF2-40B4-BE49-F238E27FC236}">
                    <a16:creationId xmlns:a16="http://schemas.microsoft.com/office/drawing/2014/main" id="{842F3B0F-96E4-4377-A6E9-E5BD3CE5CC2E}"/>
                  </a:ext>
                </a:extLst>
              </p:cNvPr>
              <p:cNvSpPr txBox="1">
                <a:spLocks noRot="1" noChangeAspect="1" noMove="1" noResize="1" noEditPoints="1" noAdjustHandles="1" noChangeArrowheads="1" noChangeShapeType="1" noTextEdit="1"/>
              </p:cNvSpPr>
              <p:nvPr/>
            </p:nvSpPr>
            <p:spPr>
              <a:xfrm>
                <a:off x="9393593" y="3190805"/>
                <a:ext cx="991233" cy="517706"/>
              </a:xfrm>
              <a:prstGeom prst="rect">
                <a:avLst/>
              </a:prstGeom>
              <a:blipFill>
                <a:blip r:embed="rId5"/>
                <a:stretch>
                  <a:fillRect l="-5063" r="-2532" b="-9524"/>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7DD4FDB5-2806-4A28-A6BD-8BA8DDA97C68}"/>
              </a:ext>
            </a:extLst>
          </p:cNvPr>
          <p:cNvSpPr txBox="1"/>
          <p:nvPr/>
        </p:nvSpPr>
        <p:spPr>
          <a:xfrm>
            <a:off x="8482609" y="2330915"/>
            <a:ext cx="3467099" cy="646331"/>
          </a:xfrm>
          <a:prstGeom prst="rect">
            <a:avLst/>
          </a:prstGeom>
          <a:noFill/>
        </p:spPr>
        <p:txBody>
          <a:bodyPr wrap="square" rtlCol="0">
            <a:spAutoFit/>
          </a:bodyPr>
          <a:lstStyle/>
          <a:p>
            <a:r>
              <a:rPr lang="en-GB" dirty="0">
                <a:latin typeface="Microsoft JhengHei" panose="020B0604030504040204" pitchFamily="34" charset="-120"/>
                <a:ea typeface="Microsoft JhengHei" panose="020B0604030504040204" pitchFamily="34" charset="-120"/>
              </a:rPr>
              <a:t>Key non-dimensional parameters  </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B4A215-F89C-4B5D-A9CD-D83F6BCA7997}"/>
                  </a:ext>
                </a:extLst>
              </p:cNvPr>
              <p:cNvSpPr txBox="1"/>
              <p:nvPr/>
            </p:nvSpPr>
            <p:spPr>
              <a:xfrm>
                <a:off x="9452454" y="3904139"/>
                <a:ext cx="856645" cy="518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𝐷𝐻</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𝐷</m:t>
                          </m:r>
                        </m:num>
                        <m:den>
                          <m:r>
                            <a:rPr lang="en-GB" b="0" i="1" smtClean="0">
                              <a:latin typeface="Cambria Math" panose="02040503050406030204" pitchFamily="18" charset="0"/>
                            </a:rPr>
                            <m:t>h</m:t>
                          </m:r>
                        </m:den>
                      </m:f>
                    </m:oMath>
                  </m:oMathPara>
                </a14:m>
                <a:endParaRPr lang="en-GB" dirty="0"/>
              </a:p>
            </p:txBody>
          </p:sp>
        </mc:Choice>
        <mc:Fallback xmlns="">
          <p:sp>
            <p:nvSpPr>
              <p:cNvPr id="14" name="TextBox 13">
                <a:extLst>
                  <a:ext uri="{FF2B5EF4-FFF2-40B4-BE49-F238E27FC236}">
                    <a16:creationId xmlns:a16="http://schemas.microsoft.com/office/drawing/2014/main" id="{75B4A215-F89C-4B5D-A9CD-D83F6BCA7997}"/>
                  </a:ext>
                </a:extLst>
              </p:cNvPr>
              <p:cNvSpPr txBox="1">
                <a:spLocks noRot="1" noChangeAspect="1" noMove="1" noResize="1" noEditPoints="1" noAdjustHandles="1" noChangeArrowheads="1" noChangeShapeType="1" noTextEdit="1"/>
              </p:cNvSpPr>
              <p:nvPr/>
            </p:nvSpPr>
            <p:spPr>
              <a:xfrm>
                <a:off x="9452454" y="3904139"/>
                <a:ext cx="856645" cy="518540"/>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BC6A6A6-65B2-4A95-B7A4-8AFE139FABBE}"/>
                  </a:ext>
                </a:extLst>
              </p:cNvPr>
              <p:cNvSpPr txBox="1"/>
              <p:nvPr/>
            </p:nvSpPr>
            <p:spPr>
              <a:xfrm>
                <a:off x="9456430" y="4636238"/>
                <a:ext cx="911532" cy="518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𝑆</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𝑓</m:t>
                          </m:r>
                        </m:sub>
                      </m:sSub>
                      <m:f>
                        <m:fPr>
                          <m:ctrlPr>
                            <a:rPr lang="en-GB" b="0" i="1" smtClean="0">
                              <a:latin typeface="Cambria Math" panose="02040503050406030204" pitchFamily="18" charset="0"/>
                            </a:rPr>
                          </m:ctrlPr>
                        </m:fPr>
                        <m:num>
                          <m:r>
                            <a:rPr lang="en-GB" b="0" i="1" smtClean="0">
                              <a:latin typeface="Cambria Math" panose="02040503050406030204" pitchFamily="18" charset="0"/>
                            </a:rPr>
                            <m:t>𝐷</m:t>
                          </m:r>
                        </m:num>
                        <m:den>
                          <m:r>
                            <a:rPr lang="en-GB" b="0" i="1" smtClean="0">
                              <a:latin typeface="Cambria Math" panose="02040503050406030204" pitchFamily="18" charset="0"/>
                            </a:rPr>
                            <m:t>h</m:t>
                          </m:r>
                        </m:den>
                      </m:f>
                    </m:oMath>
                  </m:oMathPara>
                </a14:m>
                <a:endParaRPr lang="en-GB" dirty="0"/>
              </a:p>
            </p:txBody>
          </p:sp>
        </mc:Choice>
        <mc:Fallback xmlns="">
          <p:sp>
            <p:nvSpPr>
              <p:cNvPr id="15" name="TextBox 14">
                <a:extLst>
                  <a:ext uri="{FF2B5EF4-FFF2-40B4-BE49-F238E27FC236}">
                    <a16:creationId xmlns:a16="http://schemas.microsoft.com/office/drawing/2014/main" id="{FBC6A6A6-65B2-4A95-B7A4-8AFE139FABBE}"/>
                  </a:ext>
                </a:extLst>
              </p:cNvPr>
              <p:cNvSpPr txBox="1">
                <a:spLocks noRot="1" noChangeAspect="1" noMove="1" noResize="1" noEditPoints="1" noAdjustHandles="1" noChangeArrowheads="1" noChangeShapeType="1" noTextEdit="1"/>
              </p:cNvSpPr>
              <p:nvPr/>
            </p:nvSpPr>
            <p:spPr>
              <a:xfrm>
                <a:off x="9456430" y="4636238"/>
                <a:ext cx="911532" cy="518540"/>
              </a:xfrm>
              <a:prstGeom prst="rect">
                <a:avLst/>
              </a:prstGeom>
              <a:blipFill>
                <a:blip r:embed="rId7"/>
                <a:stretch>
                  <a:fillRect/>
                </a:stretch>
              </a:blipFill>
            </p:spPr>
            <p:txBody>
              <a:bodyPr/>
              <a:lstStyle/>
              <a:p>
                <a:r>
                  <a:rPr lang="en-GB">
                    <a:noFill/>
                  </a:rPr>
                  <a:t> </a:t>
                </a:r>
              </a:p>
            </p:txBody>
          </p:sp>
        </mc:Fallback>
      </mc:AlternateContent>
      <p:sp>
        <p:nvSpPr>
          <p:cNvPr id="2" name="Footer Placeholder 1">
            <a:extLst>
              <a:ext uri="{FF2B5EF4-FFF2-40B4-BE49-F238E27FC236}">
                <a16:creationId xmlns:a16="http://schemas.microsoft.com/office/drawing/2014/main" id="{8666B57C-C4F8-D548-870E-9204CF9CAF6A}"/>
              </a:ext>
            </a:extLst>
          </p:cNvPr>
          <p:cNvSpPr>
            <a:spLocks noGrp="1"/>
          </p:cNvSpPr>
          <p:nvPr>
            <p:ph type="ftr" sz="quarter" idx="11"/>
          </p:nvPr>
        </p:nvSpPr>
        <p:spPr/>
        <p:txBody>
          <a:bodyPr/>
          <a:lstStyle/>
          <a:p>
            <a:r>
              <a:rPr lang="en-GB"/>
              <a:t>ACSE 9 - Independent Research Project - Mingrui Zhang</a:t>
            </a:r>
          </a:p>
        </p:txBody>
      </p:sp>
    </p:spTree>
    <p:extLst>
      <p:ext uri="{BB962C8B-B14F-4D97-AF65-F5344CB8AC3E}">
        <p14:creationId xmlns:p14="http://schemas.microsoft.com/office/powerpoint/2010/main" val="1166574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EDABFF8-84A8-434D-A9F2-3E2481955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7711" y="2793428"/>
            <a:ext cx="12824322" cy="2137387"/>
          </a:xfrm>
          <a:prstGeom prst="rect">
            <a:avLst/>
          </a:prstGeom>
        </p:spPr>
      </p:pic>
      <p:grpSp>
        <p:nvGrpSpPr>
          <p:cNvPr id="4" name="Group 3">
            <a:extLst>
              <a:ext uri="{FF2B5EF4-FFF2-40B4-BE49-F238E27FC236}">
                <a16:creationId xmlns:a16="http://schemas.microsoft.com/office/drawing/2014/main" id="{425B5A85-C226-4C92-8511-FD44C6E73CB2}"/>
              </a:ext>
            </a:extLst>
          </p:cNvPr>
          <p:cNvGrpSpPr/>
          <p:nvPr/>
        </p:nvGrpSpPr>
        <p:grpSpPr>
          <a:xfrm>
            <a:off x="-9524" y="0"/>
            <a:ext cx="12201524" cy="896937"/>
            <a:chOff x="-4762" y="6021371"/>
            <a:chExt cx="12201524" cy="896937"/>
          </a:xfrm>
        </p:grpSpPr>
        <p:pic>
          <p:nvPicPr>
            <p:cNvPr id="5" name="Picture 4">
              <a:extLst>
                <a:ext uri="{FF2B5EF4-FFF2-40B4-BE49-F238E27FC236}">
                  <a16:creationId xmlns:a16="http://schemas.microsoft.com/office/drawing/2014/main" id="{320721E2-3BED-46F0-9441-6FB99C35A5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 y="6021371"/>
              <a:ext cx="12192000" cy="896112"/>
            </a:xfrm>
            <a:prstGeom prst="rect">
              <a:avLst/>
            </a:prstGeom>
          </p:spPr>
        </p:pic>
        <p:pic>
          <p:nvPicPr>
            <p:cNvPr id="6" name="Picture 5">
              <a:extLst>
                <a:ext uri="{FF2B5EF4-FFF2-40B4-BE49-F238E27FC236}">
                  <a16:creationId xmlns:a16="http://schemas.microsoft.com/office/drawing/2014/main" id="{B453DC3B-516D-4816-AFB5-EBA76091AA4C}"/>
                </a:ext>
              </a:extLst>
            </p:cNvPr>
            <p:cNvPicPr>
              <a:picLocks noChangeAspect="1"/>
            </p:cNvPicPr>
            <p:nvPr/>
          </p:nvPicPr>
          <p:blipFill rotWithShape="1">
            <a:blip r:embed="rId4">
              <a:extLst>
                <a:ext uri="{28A0092B-C50C-407E-A947-70E740481C1C}">
                  <a14:useLocalDpi xmlns:a14="http://schemas.microsoft.com/office/drawing/2010/main" val="0"/>
                </a:ext>
              </a:extLst>
            </a:blip>
            <a:srcRect r="39166"/>
            <a:stretch/>
          </p:blipFill>
          <p:spPr>
            <a:xfrm>
              <a:off x="4779910" y="6022196"/>
              <a:ext cx="7416852" cy="896112"/>
            </a:xfrm>
            <a:prstGeom prst="rect">
              <a:avLst/>
            </a:prstGeom>
          </p:spPr>
        </p:pic>
      </p:grpSp>
      <p:sp>
        <p:nvSpPr>
          <p:cNvPr id="7" name="Title 1">
            <a:extLst>
              <a:ext uri="{FF2B5EF4-FFF2-40B4-BE49-F238E27FC236}">
                <a16:creationId xmlns:a16="http://schemas.microsoft.com/office/drawing/2014/main" id="{704CA8F9-5924-44D5-B237-DF3A518F78B2}"/>
              </a:ext>
            </a:extLst>
          </p:cNvPr>
          <p:cNvSpPr txBox="1">
            <a:spLocks/>
          </p:cNvSpPr>
          <p:nvPr/>
        </p:nvSpPr>
        <p:spPr>
          <a:xfrm>
            <a:off x="838200" y="7839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Microsoft JhengHei" panose="020B0604030504040204" pitchFamily="34" charset="-120"/>
                <a:ea typeface="Microsoft JhengHei" panose="020B0604030504040204" pitchFamily="34" charset="-120"/>
                <a:cs typeface="Calibri" panose="020F0502020204030204" pitchFamily="34" charset="0"/>
              </a:rPr>
              <a:t>Flow field examples</a:t>
            </a:r>
          </a:p>
        </p:txBody>
      </p:sp>
      <p:sp>
        <p:nvSpPr>
          <p:cNvPr id="12" name="Content Placeholder 2">
            <a:extLst>
              <a:ext uri="{FF2B5EF4-FFF2-40B4-BE49-F238E27FC236}">
                <a16:creationId xmlns:a16="http://schemas.microsoft.com/office/drawing/2014/main" id="{DB59C476-882F-4FB0-9A97-282BF2A2B267}"/>
              </a:ext>
            </a:extLst>
          </p:cNvPr>
          <p:cNvSpPr>
            <a:spLocks noGrp="1"/>
          </p:cNvSpPr>
          <p:nvPr>
            <p:ph idx="1"/>
          </p:nvPr>
        </p:nvSpPr>
        <p:spPr>
          <a:xfrm>
            <a:off x="802965" y="2005012"/>
            <a:ext cx="3039830" cy="4351338"/>
          </a:xfrm>
        </p:spPr>
        <p:txBody>
          <a:bodyPr/>
          <a:lstStyle/>
          <a:p>
            <a:r>
              <a:rPr lang="en-US" dirty="0"/>
              <a:t>CFD</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
        <p:nvSpPr>
          <p:cNvPr id="2" name="Footer Placeholder 1">
            <a:extLst>
              <a:ext uri="{FF2B5EF4-FFF2-40B4-BE49-F238E27FC236}">
                <a16:creationId xmlns:a16="http://schemas.microsoft.com/office/drawing/2014/main" id="{8666B57C-C4F8-D548-870E-9204CF9CAF6A}"/>
              </a:ext>
            </a:extLst>
          </p:cNvPr>
          <p:cNvSpPr>
            <a:spLocks noGrp="1"/>
          </p:cNvSpPr>
          <p:nvPr>
            <p:ph type="ftr" sz="quarter" idx="11"/>
          </p:nvPr>
        </p:nvSpPr>
        <p:spPr/>
        <p:txBody>
          <a:bodyPr/>
          <a:lstStyle/>
          <a:p>
            <a:r>
              <a:rPr lang="en-GB"/>
              <a:t>ACSE 9 - Independent Research Project - Mingrui Zhang</a:t>
            </a:r>
          </a:p>
        </p:txBody>
      </p:sp>
      <p:pic>
        <p:nvPicPr>
          <p:cNvPr id="16" name="Picture 15">
            <a:extLst>
              <a:ext uri="{FF2B5EF4-FFF2-40B4-BE49-F238E27FC236}">
                <a16:creationId xmlns:a16="http://schemas.microsoft.com/office/drawing/2014/main" id="{B80AA9B9-ED79-C040-ABE3-CE6A007F40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9700" y="2592726"/>
            <a:ext cx="3672296" cy="2522707"/>
          </a:xfrm>
          <a:prstGeom prst="rect">
            <a:avLst/>
          </a:prstGeom>
        </p:spPr>
      </p:pic>
      <p:sp>
        <p:nvSpPr>
          <p:cNvPr id="17" name="Content Placeholder 2">
            <a:extLst>
              <a:ext uri="{FF2B5EF4-FFF2-40B4-BE49-F238E27FC236}">
                <a16:creationId xmlns:a16="http://schemas.microsoft.com/office/drawing/2014/main" id="{78BD2F06-1F13-E943-821D-01DEA0A31DD2}"/>
              </a:ext>
            </a:extLst>
          </p:cNvPr>
          <p:cNvSpPr txBox="1">
            <a:spLocks/>
          </p:cNvSpPr>
          <p:nvPr/>
        </p:nvSpPr>
        <p:spPr>
          <a:xfrm>
            <a:off x="4035706" y="2007604"/>
            <a:ext cx="355825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Synthetic particles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None/>
            </a:pPr>
            <a:endParaRPr lang="en-US" dirty="0"/>
          </a:p>
          <a:p>
            <a:endParaRPr lang="en-US" dirty="0"/>
          </a:p>
          <a:p>
            <a:endParaRPr lang="en-US" dirty="0"/>
          </a:p>
          <a:p>
            <a:endParaRPr lang="en-GB" dirty="0"/>
          </a:p>
        </p:txBody>
      </p:sp>
      <p:sp>
        <p:nvSpPr>
          <p:cNvPr id="18" name="Content Placeholder 2">
            <a:extLst>
              <a:ext uri="{FF2B5EF4-FFF2-40B4-BE49-F238E27FC236}">
                <a16:creationId xmlns:a16="http://schemas.microsoft.com/office/drawing/2014/main" id="{BD75C686-E83A-D14E-8EDC-3C52DC837D01}"/>
              </a:ext>
            </a:extLst>
          </p:cNvPr>
          <p:cNvSpPr txBox="1">
            <a:spLocks/>
          </p:cNvSpPr>
          <p:nvPr/>
        </p:nvSpPr>
        <p:spPr>
          <a:xfrm>
            <a:off x="8075270" y="2005012"/>
            <a:ext cx="355825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Lab particles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None/>
            </a:pPr>
            <a:endParaRPr lang="en-US" dirty="0"/>
          </a:p>
          <a:p>
            <a:endParaRPr lang="en-US" dirty="0"/>
          </a:p>
          <a:p>
            <a:endParaRPr lang="en-US" dirty="0"/>
          </a:p>
          <a:p>
            <a:endParaRPr lang="en-GB" dirty="0"/>
          </a:p>
        </p:txBody>
      </p:sp>
      <p:sp>
        <p:nvSpPr>
          <p:cNvPr id="9" name="Rectangle 8">
            <a:extLst>
              <a:ext uri="{FF2B5EF4-FFF2-40B4-BE49-F238E27FC236}">
                <a16:creationId xmlns:a16="http://schemas.microsoft.com/office/drawing/2014/main" id="{0D014A4A-01EB-5C43-A2CE-B2E1B6A9F871}"/>
              </a:ext>
            </a:extLst>
          </p:cNvPr>
          <p:cNvSpPr/>
          <p:nvPr/>
        </p:nvSpPr>
        <p:spPr>
          <a:xfrm>
            <a:off x="-283634" y="2222048"/>
            <a:ext cx="740780" cy="32640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rain, white&#10;&#10;Description automatically generated">
            <a:extLst>
              <a:ext uri="{FF2B5EF4-FFF2-40B4-BE49-F238E27FC236}">
                <a16:creationId xmlns:a16="http://schemas.microsoft.com/office/drawing/2014/main" id="{D5B2C4D0-2472-BF42-BD52-55BB89BA80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02615" y="2961948"/>
            <a:ext cx="2977588" cy="1786553"/>
          </a:xfrm>
          <a:prstGeom prst="rect">
            <a:avLst/>
          </a:prstGeom>
        </p:spPr>
      </p:pic>
    </p:spTree>
    <p:extLst>
      <p:ext uri="{BB962C8B-B14F-4D97-AF65-F5344CB8AC3E}">
        <p14:creationId xmlns:p14="http://schemas.microsoft.com/office/powerpoint/2010/main" val="34426916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5050</TotalTime>
  <Words>3779</Words>
  <Application>Microsoft Macintosh PowerPoint</Application>
  <PresentationFormat>Widescreen</PresentationFormat>
  <Paragraphs>382</Paragraphs>
  <Slides>37</Slides>
  <Notes>34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Microsoft JhengHei</vt:lpstr>
      <vt:lpstr>Microsoft YaHei</vt:lpstr>
      <vt:lpstr>Arial</vt:lpstr>
      <vt:lpstr>Calibri</vt:lpstr>
      <vt:lpstr>Calibri Light</vt:lpstr>
      <vt:lpstr>Cambria Math</vt:lpstr>
      <vt:lpstr>Office Theme</vt:lpstr>
      <vt:lpstr>Shallow water flow field inference using convolutional neural networks with particle images </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 Mingrui</dc:creator>
  <cp:lastModifiedBy>Microsoft Office User</cp:lastModifiedBy>
  <cp:revision>163</cp:revision>
  <cp:lastPrinted>2019-09-09T00:53:32Z</cp:lastPrinted>
  <dcterms:created xsi:type="dcterms:W3CDTF">2019-09-03T15:07:05Z</dcterms:created>
  <dcterms:modified xsi:type="dcterms:W3CDTF">2019-09-09T08:10:38Z</dcterms:modified>
</cp:coreProperties>
</file>